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7" r:id="rId1"/>
    <p:sldMasterId id="2147483728" r:id="rId2"/>
    <p:sldMasterId id="2147483729" r:id="rId3"/>
  </p:sldMasterIdLst>
  <p:notesMasterIdLst>
    <p:notesMasterId r:id="rId93"/>
  </p:notesMasterIdLst>
  <p:sldIdLst>
    <p:sldId id="386" r:id="rId4"/>
    <p:sldId id="256" r:id="rId5"/>
    <p:sldId id="257" r:id="rId6"/>
    <p:sldId id="426" r:id="rId7"/>
    <p:sldId id="427" r:id="rId8"/>
    <p:sldId id="429" r:id="rId9"/>
    <p:sldId id="430" r:id="rId10"/>
    <p:sldId id="431" r:id="rId11"/>
    <p:sldId id="432" r:id="rId12"/>
    <p:sldId id="433" r:id="rId13"/>
    <p:sldId id="434" r:id="rId14"/>
    <p:sldId id="435" r:id="rId15"/>
    <p:sldId id="436" r:id="rId16"/>
    <p:sldId id="437" r:id="rId17"/>
    <p:sldId id="438" r:id="rId18"/>
    <p:sldId id="439" r:id="rId19"/>
    <p:sldId id="440" r:id="rId20"/>
    <p:sldId id="441" r:id="rId21"/>
    <p:sldId id="442" r:id="rId22"/>
    <p:sldId id="443" r:id="rId23"/>
    <p:sldId id="444" r:id="rId24"/>
    <p:sldId id="445" r:id="rId25"/>
    <p:sldId id="446" r:id="rId26"/>
    <p:sldId id="447" r:id="rId27"/>
    <p:sldId id="448" r:id="rId28"/>
    <p:sldId id="449" r:id="rId29"/>
    <p:sldId id="450" r:id="rId30"/>
    <p:sldId id="451" r:id="rId31"/>
    <p:sldId id="452" r:id="rId32"/>
    <p:sldId id="453" r:id="rId33"/>
    <p:sldId id="454" r:id="rId34"/>
    <p:sldId id="455" r:id="rId35"/>
    <p:sldId id="456" r:id="rId36"/>
    <p:sldId id="457" r:id="rId37"/>
    <p:sldId id="458" r:id="rId38"/>
    <p:sldId id="459" r:id="rId39"/>
    <p:sldId id="460" r:id="rId40"/>
    <p:sldId id="461" r:id="rId41"/>
    <p:sldId id="462" r:id="rId42"/>
    <p:sldId id="463" r:id="rId43"/>
    <p:sldId id="464" r:id="rId44"/>
    <p:sldId id="465" r:id="rId45"/>
    <p:sldId id="466" r:id="rId46"/>
    <p:sldId id="467" r:id="rId47"/>
    <p:sldId id="468" r:id="rId48"/>
    <p:sldId id="469" r:id="rId49"/>
    <p:sldId id="470" r:id="rId50"/>
    <p:sldId id="471" r:id="rId51"/>
    <p:sldId id="295" r:id="rId52"/>
    <p:sldId id="387" r:id="rId53"/>
    <p:sldId id="388" r:id="rId54"/>
    <p:sldId id="390" r:id="rId55"/>
    <p:sldId id="391" r:id="rId56"/>
    <p:sldId id="392" r:id="rId57"/>
    <p:sldId id="393" r:id="rId58"/>
    <p:sldId id="394" r:id="rId59"/>
    <p:sldId id="39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09" r:id="rId74"/>
    <p:sldId id="410" r:id="rId75"/>
    <p:sldId id="411" r:id="rId76"/>
    <p:sldId id="412" r:id="rId77"/>
    <p:sldId id="413" r:id="rId78"/>
    <p:sldId id="414" r:id="rId79"/>
    <p:sldId id="415" r:id="rId80"/>
    <p:sldId id="416" r:id="rId81"/>
    <p:sldId id="417" r:id="rId82"/>
    <p:sldId id="418" r:id="rId83"/>
    <p:sldId id="419" r:id="rId84"/>
    <p:sldId id="420" r:id="rId85"/>
    <p:sldId id="421" r:id="rId86"/>
    <p:sldId id="422" r:id="rId87"/>
    <p:sldId id="423" r:id="rId88"/>
    <p:sldId id="424" r:id="rId89"/>
    <p:sldId id="342" r:id="rId90"/>
    <p:sldId id="344" r:id="rId91"/>
    <p:sldId id="345" r:id="rId92"/>
  </p:sldIdLst>
  <p:sldSz cx="9144000" cy="5143500" type="screen16x9"/>
  <p:notesSz cx="6858000" cy="9144000"/>
  <p:embeddedFontLst>
    <p:embeddedFont>
      <p:font typeface="Helvetica Neue" panose="020B0604020202020204" charset="0"/>
      <p:regular r:id="rId94"/>
      <p:bold r:id="rId95"/>
      <p:italic r:id="rId96"/>
      <p:boldItalic r:id="rId97"/>
    </p:embeddedFont>
    <p:embeddedFont>
      <p:font typeface="Helvetica Neue Light" panose="020B0604020202020204" charset="0"/>
      <p:regular r:id="rId98"/>
      <p:bold r:id="rId99"/>
      <p:italic r:id="rId100"/>
      <p:boldItalic r:id="rId101"/>
    </p:embeddedFont>
    <p:embeddedFont>
      <p:font typeface="Anton" panose="020B0604020202020204" charset="0"/>
      <p:regular r:id="rId102"/>
    </p:embeddedFont>
    <p:embeddedFont>
      <p:font typeface="DM Sans" panose="020B060402020202020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9">
          <p15:clr>
            <a:srgbClr val="A4A3A4"/>
          </p15:clr>
        </p15:guide>
        <p15:guide id="2" pos="300">
          <p15:clr>
            <a:srgbClr val="A4A3A4"/>
          </p15:clr>
        </p15:guide>
        <p15:guide id="3" pos="5460">
          <p15:clr>
            <a:srgbClr val="9AA0A6"/>
          </p15:clr>
        </p15:guide>
        <p15:guide id="4" orient="horz" pos="2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07" autoAdjust="0"/>
  </p:normalViewPr>
  <p:slideViewPr>
    <p:cSldViewPr snapToGrid="0">
      <p:cViewPr varScale="1">
        <p:scale>
          <a:sx n="86" d="100"/>
          <a:sy n="86" d="100"/>
        </p:scale>
        <p:origin x="714" y="84"/>
      </p:cViewPr>
      <p:guideLst>
        <p:guide orient="horz" pos="2889"/>
        <p:guide pos="300"/>
        <p:guide pos="5460"/>
        <p:guide orient="horz" pos="2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presProps" Target="pres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9.fntdata"/><Relationship Id="rId110"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font" Target="fonts/font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10.fntdata"/><Relationship Id="rId108"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764864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google.com/presentation/d/1vieCGzAPuYf5vWsu8Xgbn_2Ax4QNLnXO/edit?usp=sharing&amp;ouid=103396586770751045195&amp;rtpof=true&amp;sd=tru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youtube.com/watch?v=PJL8iYTIY3E&amp;feature=youtu.b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extLst>
      <p:ext uri="{BB962C8B-B14F-4D97-AF65-F5344CB8AC3E}">
        <p14:creationId xmlns:p14="http://schemas.microsoft.com/office/powerpoint/2010/main" val="3121940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c2c299b29d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c2c299b29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006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c2c299b29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c2c299b29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330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c2c299b29d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c2c299b29d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marL="914400" lvl="1" indent="-298450" algn="l" rtl="0">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3"/>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914400" lvl="1" indent="-298450" algn="l" rtl="0">
              <a:lnSpc>
                <a:spcPct val="100000"/>
              </a:lnSpc>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4"/>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extLst>
      <p:ext uri="{BB962C8B-B14F-4D97-AF65-F5344CB8AC3E}">
        <p14:creationId xmlns:p14="http://schemas.microsoft.com/office/powerpoint/2010/main" val="3368708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c2c299b29d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c2c299b29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818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c2c299b29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c2c299b29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577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c2c299b29d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c2c299b29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83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c2c299b29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1c2c299b29d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1771581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c2c299b29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c2c299b29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343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c2c299b29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c2c299b29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231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c2c299b29d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c2c299b29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34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0b44b0dae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extLst>
      <p:ext uri="{BB962C8B-B14F-4D97-AF65-F5344CB8AC3E}">
        <p14:creationId xmlns:p14="http://schemas.microsoft.com/office/powerpoint/2010/main" val="3460117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c2c299b29d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c2c299b29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Profe, se recomienda ampliamente que utilices el tiempo que corresponde a la intención de la clase, como en este caso es la documentación. La idea es que no pierdas tiempo pensando en algún proyecto para documentar, sino que ya se te proporcione uno y sólo tengamos que configurar lo que falta.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31419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c2c299b29d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1c2c299b29d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56442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c2c299b29d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c2c299b29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606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c2c299b29d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c2c299b29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670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c2c299b29d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c2c299b29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234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c2c299b29d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c2c299b29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741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c2c299b29d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c2c299b29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385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c2c299b29d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1c2c299b29d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3659837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c2c299b29d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1c2c299b29d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3383970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c2c299b29d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g1c2c299b29d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95438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67f3579e2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1267f3579e2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229051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c2c299b29d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c2c299b29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691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c2c299b29d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c2c299b29d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149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c2c299b29d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g1c2c299b29d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454201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1c2c299b29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2" name="Google Shape;872;g1c2c299b29d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901252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c2c299b29d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c2c299b29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10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c2c299b29d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c2c299b29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797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c2c299b29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c2c299b29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777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c2c299b29d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c2c299b29d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510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c2c299b29d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c2c299b29d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241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c2c299b29d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c2c299b29d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83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c2c299b29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c2c299b29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395059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c2c299b29d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c2c299b29d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456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c2c299b29d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c2c299b29d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792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1c2c299b29d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1c2c299b29d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Si algo ha cambiado referente al ref de archivos splitteados al momento de leer esta diapositiva, hacer caso omiso.</a:t>
            </a:r>
            <a:endParaRPr>
              <a:latin typeface="DM Sans"/>
              <a:ea typeface="DM Sans"/>
              <a:cs typeface="DM Sans"/>
              <a:sym typeface="DM Sans"/>
            </a:endParaRPr>
          </a:p>
        </p:txBody>
      </p:sp>
    </p:spTree>
    <p:extLst>
      <p:ext uri="{BB962C8B-B14F-4D97-AF65-F5344CB8AC3E}">
        <p14:creationId xmlns:p14="http://schemas.microsoft.com/office/powerpoint/2010/main" val="463709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c2c299b29d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c2c299b29d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extLst>
      <p:ext uri="{BB962C8B-B14F-4D97-AF65-F5344CB8AC3E}">
        <p14:creationId xmlns:p14="http://schemas.microsoft.com/office/powerpoint/2010/main" val="2457166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c2c299b29d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c2c299b29d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084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c2c299b29d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1" name="Google Shape;961;g1c2c299b29d_0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extLst>
      <p:ext uri="{BB962C8B-B14F-4D97-AF65-F5344CB8AC3E}">
        <p14:creationId xmlns:p14="http://schemas.microsoft.com/office/powerpoint/2010/main" val="2106383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c2c299b29d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g1c2c299b29d_0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Profe, debe comentarle a sus estudiantes que este desafio es importante porque permite desarrollar soft skills tales como trabajo en equipo con otro desarrollador de manera mas ordenada</a:t>
            </a:r>
            <a:endParaRPr>
              <a:latin typeface="DM Sans"/>
              <a:ea typeface="DM Sans"/>
              <a:cs typeface="DM Sans"/>
              <a:sym typeface="DM Sans"/>
            </a:endParaRPr>
          </a:p>
        </p:txBody>
      </p:sp>
    </p:spTree>
    <p:extLst>
      <p:ext uri="{BB962C8B-B14F-4D97-AF65-F5344CB8AC3E}">
        <p14:creationId xmlns:p14="http://schemas.microsoft.com/office/powerpoint/2010/main" val="35841418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c2c299b29d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2" name="Google Shape;982;g1c2c299b29d_0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extLst>
      <p:ext uri="{BB962C8B-B14F-4D97-AF65-F5344CB8AC3E}">
        <p14:creationId xmlns:p14="http://schemas.microsoft.com/office/powerpoint/2010/main" val="42088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c2c299b29d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2" name="Google Shape;992;g1c2c299b29d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271170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c2c299b29d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1c2c299b29d_0_5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341646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c2c299b29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c2c299b29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254063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920286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6503439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720196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836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79fc1c523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9505868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873553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7a2d2ceab5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7a2d2ceab5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061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aa98c43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aa98c432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466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a2096b98b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g1a2096b98b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Profe, tal vez no seas un desarrollador con maestría en seguridad informática (Aunque, si es así, ¡felicidades!), el desarrollo no siempre está ligado a conceptos de seguridad informática, y muchas veces un desarrollador debe apoyarse de gente con mayor conocimiento en esta área. Es importante que aclares a tus estudiantes que el enfoque de esta clase no está pensado para profundizar en </a:t>
            </a:r>
            <a:r>
              <a:rPr lang="es" b="1">
                <a:solidFill>
                  <a:schemeClr val="dk1"/>
                </a:solidFill>
                <a:latin typeface="DM Sans"/>
                <a:ea typeface="DM Sans"/>
                <a:cs typeface="DM Sans"/>
                <a:sym typeface="DM Sans"/>
              </a:rPr>
              <a:t>conceptos de seguridad informática</a:t>
            </a:r>
            <a:r>
              <a:rPr lang="es">
                <a:solidFill>
                  <a:schemeClr val="dk1"/>
                </a:solidFill>
                <a:latin typeface="DM Sans"/>
                <a:ea typeface="DM Sans"/>
                <a:cs typeface="DM Sans"/>
                <a:sym typeface="DM Sans"/>
              </a:rPr>
              <a:t>, sólo en lo necesario para poder entender vulnerabilidades en nuestras páginas web. </a:t>
            </a:r>
            <a:endParaRPr>
              <a:latin typeface="DM Sans"/>
              <a:ea typeface="DM Sans"/>
              <a:cs typeface="DM Sans"/>
              <a:sym typeface="DM Sans"/>
            </a:endParaRPr>
          </a:p>
        </p:txBody>
      </p:sp>
    </p:spTree>
    <p:extLst>
      <p:ext uri="{BB962C8B-B14F-4D97-AF65-F5344CB8AC3E}">
        <p14:creationId xmlns:p14="http://schemas.microsoft.com/office/powerpoint/2010/main" val="2509499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a2096b98b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1a2096b98b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154407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c2c299b29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g1c2c299b29d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912718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536d6a4b6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155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7a2d2ceab5_1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7a2d2ceab5_1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1234586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a2096b98b5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1a2096b98b5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2245465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7a2d2ceab5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7a2d2ceab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261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a2096b98b5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1a2096b98b5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4414883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7a2d2ceab5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7a2d2ceab5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9411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a2096b98b5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1a2096b98b5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763806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a2096b98b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1a2096b98b5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7234686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a2096b98b5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a2096b98b5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882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aa98c432e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aa98c432e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241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c2c299b29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c2c299b29d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73686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a2096b98b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a2096b98b5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40282722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a2096b98b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a2096b98b5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415373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a2096b98b5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a2096b98b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0023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aa98c432e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aa98c432e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2449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a2096b98b5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1a2096b98b5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0162018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a2096b98b5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a2096b98b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3649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7a2d2ceab5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7a2d2ceab5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0568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aa98c432e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aa98c432e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6697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a2096b98b5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1a2096b98b5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12560972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7a2d2ceab5_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17a2d2ceab5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2848649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c2c299b29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c2c299b29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715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0108998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a446929e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1a446929e0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extLst>
      <p:ext uri="{BB962C8B-B14F-4D97-AF65-F5344CB8AC3E}">
        <p14:creationId xmlns:p14="http://schemas.microsoft.com/office/powerpoint/2010/main" val="23966869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a2096b98b5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g1a2096b98b5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Principales vulnerabilidades del proyecto 1 (Sólo las principales observaciones, si quieres aclarar alguna adicional, ¡adelante!)</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A05 Misconfiguration : El puerto está hardcodeado, lo cual se prestará a problemáticas futuras.</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A04 Insecure Design: El input de password no tiene type=password y por lo tanto se puede visualizar.</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A04 Insecure Design: Al guardar al usuario, no se hace ninguna validación del input y el usuario se puede guardar vacío.</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A04 Insecure Design: El patrón de diseño por capas no se está aplicando correctamente, el router  de vistas sí accede al controlador de vistas, pero el router de sesión tiene implementada directamente la funcionalidad, sin separarlo del controller.</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A06 Vulnerable and Outdated components: ¿Por qué tenemos un módulo de FileSystem para usuarios que fue dejado a la mitad y nunca se implementó? Claro ejemplo de feature obsoleta o sin haberse implementado.</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A07: Identification and authentication failures: El password no se está hasheando (a pesar de que bcrypt está instalado).</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(No es necesario mencionar otras vulnerabilidades porque evidentemente no están siquiera implementadas, como configuraciones,  logging y monitoreo, etc.</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 </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dirty="0">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21280747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a2096b98b5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a2096b98b5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Principales vulnerabilidades del proyecto 2  (Sólo las principales observaciones, si quieres aclarar alguna adicional, ¡adelante!)</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dirty="0">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dirty="0">
                <a:solidFill>
                  <a:schemeClr val="dk1"/>
                </a:solidFill>
                <a:highlight>
                  <a:schemeClr val="lt1"/>
                </a:highlight>
                <a:latin typeface="DM Sans"/>
                <a:ea typeface="DM Sans"/>
                <a:cs typeface="DM Sans"/>
                <a:sym typeface="DM Sans"/>
              </a:rPr>
              <a:t>A05 - Security Misconfiguration : El puerto está hardcodeado, lo cual se prestará a problemáticas futuras.</a:t>
            </a:r>
            <a:br>
              <a:rPr lang="es" dirty="0">
                <a:solidFill>
                  <a:schemeClr val="dk1"/>
                </a:solidFill>
                <a:highlight>
                  <a:schemeClr val="lt1"/>
                </a:highlight>
                <a:latin typeface="DM Sans"/>
                <a:ea typeface="DM Sans"/>
                <a:cs typeface="DM Sans"/>
                <a:sym typeface="DM Sans"/>
              </a:rPr>
            </a:br>
            <a:r>
              <a:rPr lang="es" dirty="0">
                <a:solidFill>
                  <a:schemeClr val="dk1"/>
                </a:solidFill>
                <a:highlight>
                  <a:schemeClr val="lt1"/>
                </a:highlight>
                <a:latin typeface="DM Sans"/>
                <a:ea typeface="DM Sans"/>
                <a:cs typeface="DM Sans"/>
                <a:sym typeface="DM Sans"/>
              </a:rPr>
              <a:t>A05 - Security Misconfiguration: La url de Mongo está hardcodeada.</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A04 - Insecure Design: El proyecto no hace validación del correo repetido al registrar a un usuario</a:t>
            </a:r>
            <a:endParaRPr dirty="0">
              <a:solidFill>
                <a:schemeClr val="dk1"/>
              </a:solidFill>
              <a:highlight>
                <a:schemeClr val="lt1"/>
              </a:highlight>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dirty="0">
                <a:solidFill>
                  <a:schemeClr val="dk1"/>
                </a:solidFill>
                <a:highlight>
                  <a:schemeClr val="lt1"/>
                </a:highlight>
                <a:latin typeface="DM Sans"/>
                <a:ea typeface="DM Sans"/>
                <a:cs typeface="DM Sans"/>
                <a:sym typeface="DM Sans"/>
              </a:rPr>
              <a:t>A04 Insecure Design: El input de password no tiene type=password y por lo tanto se puede visualizar.</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A09 - Logging and monitoring Failures: Intenta registrar dos usuarios con el mismo correo. ¿Qué pasa? La base de datos devuelve un error, pero nuestro log es muy “genérico”. Nota cómo en la consola se imprime sólo “error” lo cual no nos da suficiente información sobre el error ocurrido.</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A05 - Security Misconfiguration: La configuración general de errores está mal implementada, al mandar un campo vacío en el registro, la alerta devuelve success, aunque haya ocurrido un error por detrás. (lo mismo para login)</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dirty="0">
              <a:solidFill>
                <a:schemeClr val="dk1"/>
              </a:solidFill>
              <a:highlight>
                <a:schemeClr val="lt1"/>
              </a:highlight>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dirty="0">
                <a:solidFill>
                  <a:schemeClr val="dk1"/>
                </a:solidFill>
                <a:highlight>
                  <a:schemeClr val="lt1"/>
                </a:highlight>
                <a:latin typeface="DM Sans"/>
                <a:ea typeface="DM Sans"/>
                <a:cs typeface="DM Sans"/>
                <a:sym typeface="DM Sans"/>
              </a:rPr>
              <a:t>Nota que el Dao de Mongo y el Dao de FileSystem existentes en el proyecto, no están relacionados en el nombre del método. Si se hizo una migración desde FileSystem hacia Mongo, entonces el dao de Filesystem es innecesario y es un A06 - Outdated component. Por otra parte, si la intención sí es hacer uso de ambos o por alguna razón el dao de FileSystem sí será utilizado, entonces es un A04 - Insecure design, debido a que no está implementándose correctamente el patrón de diseño correspondiente a la persistencia, pues la lógica de negocio está fuertemente acoplada a un método del Dao, haciendo que, si en algún punto se llegara a forzar un cambio de persistencia, el servidor se vendría abajo debido a que no coincidirían los nombres de los métodos. Ésto no es necesariamente una vulnerabilidad, sin embargo, podemos tomarlo como ejemplo práctico de casos más complejos.</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 </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dirty="0">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802101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a2096b98b5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a2096b98b5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Principales vulnerabilidades del proyecto 3 (Sólo las principales observaciones, si quieres aclarar alguna adicional, ¡adelante!)</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A05 - Security Misconfiguration: A pesar de ya estar utilizando dotenv para poder cargar la información de Mongo, notamos cómo el token de jsonwebtoken no tiene oculto el secret con el cual se armó.</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A01 - Broken Access Control: El token de sesión del usuario expira en 30 segundos, ¿por qué puedo seguir navegando a la ruta de perfil?</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A01 - Broken Access Control: Si mi sesión está pensada para ver mi perfil, ¿por qué al cambiar la url de manera manual, puedo ver el perfil de las otras personas, si éste debería ser privado?</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A03 - Injection: Busca los cambios en el Dao de usuarios de Mongo, ahora recibe parámetros para dinamizar la búsqueda, Sin embargo, en el controlador de usuario notamos que no hay una validación del query que se recibe desde el request, de manera que está propenso a que se pueda manipular para llegar a datos más sensibles.</a:t>
            </a:r>
            <a:endParaRPr dirty="0">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None/>
            </a:pPr>
            <a:r>
              <a:rPr lang="es" dirty="0">
                <a:solidFill>
                  <a:schemeClr val="dk1"/>
                </a:solidFill>
                <a:highlight>
                  <a:schemeClr val="lt1"/>
                </a:highlight>
                <a:latin typeface="DM Sans"/>
                <a:ea typeface="DM Sans"/>
                <a:cs typeface="DM Sans"/>
                <a:sym typeface="DM Sans"/>
              </a:rPr>
              <a:t>A07 - Identification and authentication failures: El sistema que actualmente tenemos permite hacer </a:t>
            </a:r>
            <a:r>
              <a:rPr lang="es" b="1" dirty="0">
                <a:solidFill>
                  <a:schemeClr val="dk1"/>
                </a:solidFill>
                <a:highlight>
                  <a:schemeClr val="lt1"/>
                </a:highlight>
                <a:latin typeface="DM Sans"/>
                <a:ea typeface="DM Sans"/>
                <a:cs typeface="DM Sans"/>
                <a:sym typeface="DM Sans"/>
              </a:rPr>
              <a:t>n</a:t>
            </a:r>
            <a:r>
              <a:rPr lang="es" dirty="0">
                <a:solidFill>
                  <a:schemeClr val="dk1"/>
                </a:solidFill>
                <a:highlight>
                  <a:schemeClr val="lt1"/>
                </a:highlight>
                <a:latin typeface="DM Sans"/>
                <a:ea typeface="DM Sans"/>
                <a:cs typeface="DM Sans"/>
                <a:sym typeface="DM Sans"/>
              </a:rPr>
              <a:t> intentos de logueo, sin algún bloqueo, por lo que está expuesto a ataques de ruptura por fuerza bruta.</a:t>
            </a:r>
            <a:endParaRPr dirty="0">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1177548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20b44b0dae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extLst>
      <p:ext uri="{BB962C8B-B14F-4D97-AF65-F5344CB8AC3E}">
        <p14:creationId xmlns:p14="http://schemas.microsoft.com/office/powerpoint/2010/main" val="12767216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32fcaf8f6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32fcaf8f6c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40335471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c2c299b29d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1c2c299b29d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358687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c2c299b29d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8" name="Google Shape;998;g1c2c299b29d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9396466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c2c299b29d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g1c2c299b29d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1502688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c2c299b29d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c2c299b29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661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2" name="Google Shape;132;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3-B 7">
  <p:cSld name="SECTION_HEADER_1_1_1_1_1_1_1_1_1_9">
    <p:bg>
      <p:bgPr>
        <a:blipFill>
          <a:blip r:embed="rId2">
            <a:alphaModFix/>
          </a:blip>
          <a:stretch>
            <a:fillRect/>
          </a:stretch>
        </a:blipFill>
        <a:effectLst/>
      </p:bgPr>
    </p:bg>
    <p:spTree>
      <p:nvGrpSpPr>
        <p:cNvPr id="1" name="Shape 223"/>
        <p:cNvGrpSpPr/>
        <p:nvPr/>
      </p:nvGrpSpPr>
      <p:grpSpPr>
        <a:xfrm>
          <a:off x="0" y="0"/>
          <a:ext cx="0" cy="0"/>
          <a:chOff x="0" y="0"/>
          <a:chExt cx="0" cy="0"/>
        </a:xfrm>
      </p:grpSpPr>
      <p:pic>
        <p:nvPicPr>
          <p:cNvPr id="224" name="Google Shape;224;p6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3-B 1">
  <p:cSld name="03-B 1">
    <p:bg>
      <p:bgPr>
        <a:blipFill>
          <a:blip r:embed="rId2">
            <a:alphaModFix/>
          </a:blip>
          <a:stretch>
            <a:fillRect/>
          </a:stretch>
        </a:blipFill>
        <a:effectLst/>
      </p:bgPr>
    </p:bg>
    <p:spTree>
      <p:nvGrpSpPr>
        <p:cNvPr id="1" name="Shape 264"/>
        <p:cNvGrpSpPr/>
        <p:nvPr/>
      </p:nvGrpSpPr>
      <p:grpSpPr>
        <a:xfrm>
          <a:off x="0" y="0"/>
          <a:ext cx="0" cy="0"/>
          <a:chOff x="0" y="0"/>
          <a:chExt cx="0" cy="0"/>
        </a:xfrm>
      </p:grpSpPr>
      <p:pic>
        <p:nvPicPr>
          <p:cNvPr id="265" name="Google Shape;265;p82"/>
          <p:cNvPicPr preferRelativeResize="0"/>
          <p:nvPr/>
        </p:nvPicPr>
        <p:blipFill>
          <a:blip r:embed="rId3">
            <a:alphaModFix/>
          </a:blip>
          <a:stretch>
            <a:fillRect/>
          </a:stretch>
        </p:blipFill>
        <p:spPr>
          <a:xfrm>
            <a:off x="7874775" y="4720250"/>
            <a:ext cx="1024025" cy="211625"/>
          </a:xfrm>
          <a:prstGeom prst="rect">
            <a:avLst/>
          </a:prstGeom>
          <a:noFill/>
          <a:ln>
            <a:noFill/>
          </a:ln>
        </p:spPr>
      </p:pic>
    </p:spTree>
    <p:extLst>
      <p:ext uri="{BB962C8B-B14F-4D97-AF65-F5344CB8AC3E}">
        <p14:creationId xmlns:p14="http://schemas.microsoft.com/office/powerpoint/2010/main" val="5693705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4694189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co 1" type="title">
  <p:cSld name="Blanco 1">
    <p:spTree>
      <p:nvGrpSpPr>
        <p:cNvPr id="1" name="Shape 250"/>
        <p:cNvGrpSpPr/>
        <p:nvPr/>
      </p:nvGrpSpPr>
      <p:grpSpPr>
        <a:xfrm>
          <a:off x="0" y="0"/>
          <a:ext cx="0" cy="0"/>
          <a:chOff x="0" y="0"/>
          <a:chExt cx="0" cy="0"/>
        </a:xfrm>
      </p:grpSpPr>
      <p:sp>
        <p:nvSpPr>
          <p:cNvPr id="251" name="Google Shape;251;p7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52" name="Google Shape;252;p7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53" name="Google Shape;253;p7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041138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6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58"/>
        <p:cNvGrpSpPr/>
        <p:nvPr/>
      </p:nvGrpSpPr>
      <p:grpSpPr>
        <a:xfrm>
          <a:off x="0" y="0"/>
          <a:ext cx="0" cy="0"/>
          <a:chOff x="0" y="0"/>
          <a:chExt cx="0" cy="0"/>
        </a:xfrm>
      </p:grpSpPr>
      <p:sp>
        <p:nvSpPr>
          <p:cNvPr id="259" name="Google Shape;25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Google Shape;26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1" name="Google Shape;261;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264"/>
        <p:cNvGrpSpPr/>
        <p:nvPr/>
      </p:nvGrpSpPr>
      <p:grpSpPr>
        <a:xfrm>
          <a:off x="0" y="0"/>
          <a:ext cx="0" cy="0"/>
          <a:chOff x="0" y="0"/>
          <a:chExt cx="0" cy="0"/>
        </a:xfrm>
      </p:grpSpPr>
      <p:pic>
        <p:nvPicPr>
          <p:cNvPr id="265" name="Google Shape;265;p8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4"/>
        <p:cNvGrpSpPr/>
        <p:nvPr/>
      </p:nvGrpSpPr>
      <p:grpSpPr>
        <a:xfrm>
          <a:off x="0" y="0"/>
          <a:ext cx="0" cy="0"/>
          <a:chOff x="0" y="0"/>
          <a:chExt cx="0" cy="0"/>
        </a:xfrm>
      </p:grpSpPr>
      <p:sp>
        <p:nvSpPr>
          <p:cNvPr id="255" name="Google Shape;255;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6" name="Google Shape;256;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7" name="Google Shape;257;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138124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 id="2147483695" r:id="rId36"/>
    <p:sldLayoutId id="2147483696" r:id="rId37"/>
    <p:sldLayoutId id="2147483697" r:id="rId38"/>
    <p:sldLayoutId id="2147483698" r:id="rId39"/>
    <p:sldLayoutId id="2147483699"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31" r:id="rId52"/>
    <p:sldLayoutId id="2147483732" r:id="rId53"/>
    <p:sldLayoutId id="2147483733"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5"/>
        <p:cNvGrpSpPr/>
        <p:nvPr/>
      </p:nvGrpSpPr>
      <p:grpSpPr>
        <a:xfrm>
          <a:off x="0" y="0"/>
          <a:ext cx="0" cy="0"/>
          <a:chOff x="0" y="0"/>
          <a:chExt cx="0" cy="0"/>
        </a:xfrm>
      </p:grpSpPr>
      <p:sp>
        <p:nvSpPr>
          <p:cNvPr id="226" name="Google Shape;226;p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7" name="Google Shape;227;p6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8" name="Google Shape;228;p6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4" r:id="rId11"/>
    <p:sldLayoutId id="2147483726" r:id="rId12"/>
    <p:sldLayoutId id="214748373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hyperlink" Target="https://github.com/CoderContenidos/RecursosBackend-Adoptm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4.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4.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64.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slide" Target="slide57.xml"/><Relationship Id="rId5" Type="http://schemas.openxmlformats.org/officeDocument/2006/relationships/slide" Target="slide48.xml"/><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64.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slide" Target="slide17.xml"/><Relationship Id="rId2" Type="http://schemas.openxmlformats.org/officeDocument/2006/relationships/notesSlide" Target="../notesSlides/notesSlide50.xml"/><Relationship Id="rId1" Type="http://schemas.openxmlformats.org/officeDocument/2006/relationships/slideLayout" Target="../slideLayouts/slideLayout68.xml"/><Relationship Id="rId6" Type="http://schemas.openxmlformats.org/officeDocument/2006/relationships/slide" Target="slide14.xml"/><Relationship Id="rId5" Type="http://schemas.openxmlformats.org/officeDocument/2006/relationships/slide" Target="slide7.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7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66.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3" Type="http://schemas.openxmlformats.org/officeDocument/2006/relationships/hyperlink" Target="https://owasp.org/www-project-zap/" TargetMode="External"/><Relationship Id="rId2" Type="http://schemas.openxmlformats.org/officeDocument/2006/relationships/notesSlide" Target="../notesSlides/notesSlide61.xml"/><Relationship Id="rId1" Type="http://schemas.openxmlformats.org/officeDocument/2006/relationships/slideLayout" Target="../slideLayouts/slideLayout66.xml"/><Relationship Id="rId5" Type="http://schemas.openxmlformats.org/officeDocument/2006/relationships/hyperlink" Target="https://owasp.org/www-project-web-security-testing-guide/" TargetMode="External"/><Relationship Id="rId4" Type="http://schemas.openxmlformats.org/officeDocument/2006/relationships/hyperlink" Target="https://owasp.org/www-project-juice-shop/"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78.xml"/><Relationship Id="rId5" Type="http://schemas.openxmlformats.org/officeDocument/2006/relationships/image" Target="../media/image63.png"/><Relationship Id="rId4" Type="http://schemas.openxmlformats.org/officeDocument/2006/relationships/hyperlink" Target="https://owasp.org/www-project-top-ten/"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owasp.org/Top10/A01_2021-Broken_Access_Control/" TargetMode="External"/><Relationship Id="rId2" Type="http://schemas.openxmlformats.org/officeDocument/2006/relationships/notesSlide" Target="../notesSlides/notesSlide64.xml"/><Relationship Id="rId1" Type="http://schemas.openxmlformats.org/officeDocument/2006/relationships/slideLayout" Target="../slideLayouts/slideLayout66.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78.xml"/><Relationship Id="rId4" Type="http://schemas.openxmlformats.org/officeDocument/2006/relationships/hyperlink" Target="https://owasp.org/Top10/A02_2021-Cryptographic_Failures/"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owasp.org/Top10/A03_2021-Injection/" TargetMode="External"/><Relationship Id="rId2" Type="http://schemas.openxmlformats.org/officeDocument/2006/relationships/notesSlide" Target="../notesSlides/notesSlide66.xml"/><Relationship Id="rId1" Type="http://schemas.openxmlformats.org/officeDocument/2006/relationships/slideLayout" Target="../slideLayouts/slideLayout66.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hyperlink" Target="https://owasp.org/Top10/A04_2021-Insecure_Design/" TargetMode="External"/><Relationship Id="rId2" Type="http://schemas.openxmlformats.org/officeDocument/2006/relationships/notesSlide" Target="../notesSlides/notesSlide67.xml"/><Relationship Id="rId1" Type="http://schemas.openxmlformats.org/officeDocument/2006/relationships/slideLayout" Target="../slideLayouts/slideLayout66.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66.xml"/><Relationship Id="rId4" Type="http://schemas.openxmlformats.org/officeDocument/2006/relationships/hyperlink" Target="https://owasp.org/Top10/A05_2021-Security_Misconfiguration/"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hyperlink" Target="https://owasp.org/Top10/A05_2021-Security_Misconfigurati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hyperlink" Target="https://owasp.org/Top10/A06_2021-Vulnerable_and_Outdated_Components/" TargetMode="External"/><Relationship Id="rId2" Type="http://schemas.openxmlformats.org/officeDocument/2006/relationships/notesSlide" Target="../notesSlides/notesSlide70.xml"/><Relationship Id="rId1" Type="http://schemas.openxmlformats.org/officeDocument/2006/relationships/slideLayout" Target="../slideLayouts/slideLayout66.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hyperlink" Target="https://owasp.org/Top10/A07_2021-Identification_and_Authentication_Failures/" TargetMode="External"/><Relationship Id="rId2" Type="http://schemas.openxmlformats.org/officeDocument/2006/relationships/notesSlide" Target="../notesSlides/notesSlide71.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2.xml"/><Relationship Id="rId1" Type="http://schemas.openxmlformats.org/officeDocument/2006/relationships/slideLayout" Target="../slideLayouts/slideLayout78.xml"/><Relationship Id="rId4" Type="http://schemas.openxmlformats.org/officeDocument/2006/relationships/hyperlink" Target="https://owasp.org/Top10/A08_2021-Software_and_Data_Integrity_Failure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78.xml"/><Relationship Id="rId6" Type="http://schemas.openxmlformats.org/officeDocument/2006/relationships/hyperlink" Target="https://www.theregister.com/2022/04/21/github-stolen-oauth-tokens-used-in-breaches/" TargetMode="External"/><Relationship Id="rId5" Type="http://schemas.openxmlformats.org/officeDocument/2006/relationships/hyperlink" Target="https://alexmarket.medium.com/faker-js-y-aaron-swartz-5bc4a5d5958" TargetMode="External"/><Relationship Id="rId4" Type="http://schemas.openxmlformats.org/officeDocument/2006/relationships/hyperlink" Target="https://owasp.org/Top10/A08_2021-Software_and_Data_Integrity_Failures/"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owasp.org/Top10/A09_2021-Security_Logging_and_Monitoring_Failures/" TargetMode="External"/><Relationship Id="rId2" Type="http://schemas.openxmlformats.org/officeDocument/2006/relationships/notesSlide" Target="../notesSlides/notesSlide74.xml"/><Relationship Id="rId1" Type="http://schemas.openxmlformats.org/officeDocument/2006/relationships/slideLayout" Target="../slideLayouts/slideLayout66.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78.xml"/><Relationship Id="rId4" Type="http://schemas.openxmlformats.org/officeDocument/2006/relationships/hyperlink" Target="https://owasp.org/Top10/A10_2021-Server-Side_Request_Forgery_(SSRF)/"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hyperlink" Target="https://dev.owasp.org/projects/" TargetMode="External"/><Relationship Id="rId2" Type="http://schemas.openxmlformats.org/officeDocument/2006/relationships/notesSlide" Target="../notesSlides/notesSlide77.xml"/><Relationship Id="rId1" Type="http://schemas.openxmlformats.org/officeDocument/2006/relationships/slideLayout" Target="../slideLayouts/slideLayout67.xml"/><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5.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68.xml"/><Relationship Id="rId5" Type="http://schemas.openxmlformats.org/officeDocument/2006/relationships/hyperlink" Target="https://github.com/CoderContenidos/RecursosBackend-Vulnerabilidades" TargetMode="Externa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68.xml"/><Relationship Id="rId5" Type="http://schemas.openxmlformats.org/officeDocument/2006/relationships/hyperlink" Target="https://github.com/CoderContenidos/RecursosBackend-Vulnerabilidades" TargetMode="External"/><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68.xml"/><Relationship Id="rId5" Type="http://schemas.openxmlformats.org/officeDocument/2006/relationships/hyperlink" Target="https://github.com/CoderContenidos/RecursosBackend-Vulnerabilidades" TargetMode="External"/><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0.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9.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03"/>
          <p:cNvSpPr txBox="1"/>
          <p:nvPr/>
        </p:nvSpPr>
        <p:spPr>
          <a:xfrm>
            <a:off x="1461300" y="1926597"/>
            <a:ext cx="6221400" cy="9325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5400" b="1" dirty="0">
                <a:solidFill>
                  <a:srgbClr val="EAFF6A"/>
                </a:solidFill>
                <a:latin typeface="DM Sans"/>
                <a:ea typeface="DM Sans"/>
                <a:cs typeface="DM Sans"/>
                <a:sym typeface="DM Sans"/>
              </a:rPr>
              <a:t>Bienvenidos</a:t>
            </a:r>
            <a:endParaRPr sz="4000" b="1" i="0" u="none" strike="noStrike" cap="none" dirty="0">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1245207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31"/>
          <p:cNvSpPr txBox="1"/>
          <p:nvPr/>
        </p:nvSpPr>
        <p:spPr>
          <a:xfrm>
            <a:off x="427525" y="468300"/>
            <a:ext cx="6654900" cy="69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3700" b="1">
                <a:solidFill>
                  <a:schemeClr val="dk1"/>
                </a:solidFill>
                <a:latin typeface="DM Sans"/>
                <a:ea typeface="DM Sans"/>
                <a:cs typeface="DM Sans"/>
                <a:sym typeface="DM Sans"/>
              </a:rPr>
              <a:t>¡Comienzan los problemas!</a:t>
            </a:r>
            <a:endParaRPr sz="3600" b="1" i="0" u="none" strike="noStrike" cap="none">
              <a:solidFill>
                <a:schemeClr val="dk1"/>
              </a:solidFill>
              <a:latin typeface="DM Sans"/>
              <a:ea typeface="DM Sans"/>
              <a:cs typeface="DM Sans"/>
              <a:sym typeface="DM Sans"/>
            </a:endParaRPr>
          </a:p>
        </p:txBody>
      </p:sp>
      <p:sp>
        <p:nvSpPr>
          <p:cNvPr id="688" name="Google Shape;688;p131"/>
          <p:cNvSpPr txBox="1"/>
          <p:nvPr/>
        </p:nvSpPr>
        <p:spPr>
          <a:xfrm>
            <a:off x="483500" y="1350950"/>
            <a:ext cx="4208700" cy="245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Por X cuestiones, Mauricio ha tomado la decisión de romper relaciones con la empresa, así que han decidido contratar a otra persona para apoyarte en el mantenimiento. ¿Cuál es el problema entonces? ¡Te has quedado a cargo de un código que no hiciste y, por lo tanto, del cual no tienes conocimiento!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Te solicitan entonces dar mantenimiento al primer módulo ajeno: </a:t>
            </a:r>
            <a:endParaRPr sz="1250">
              <a:latin typeface="DM Sans"/>
              <a:ea typeface="DM Sans"/>
              <a:cs typeface="DM Sans"/>
              <a:sym typeface="DM Sans"/>
            </a:endParaRPr>
          </a:p>
          <a:p>
            <a:pPr marL="0" lvl="0" indent="0" algn="l" rtl="0">
              <a:spcBef>
                <a:spcPts val="0"/>
              </a:spcBef>
              <a:spcAft>
                <a:spcPts val="0"/>
              </a:spcAft>
              <a:buNone/>
            </a:pPr>
            <a:endParaRPr sz="1250">
              <a:latin typeface="DM Sans"/>
              <a:ea typeface="DM Sans"/>
              <a:cs typeface="DM Sans"/>
              <a:sym typeface="DM Sans"/>
            </a:endParaRPr>
          </a:p>
        </p:txBody>
      </p:sp>
      <p:sp>
        <p:nvSpPr>
          <p:cNvPr id="689" name="Google Shape;689;p131"/>
          <p:cNvSpPr txBox="1"/>
          <p:nvPr/>
        </p:nvSpPr>
        <p:spPr>
          <a:xfrm>
            <a:off x="5019975" y="1350950"/>
            <a:ext cx="36405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i="1">
                <a:solidFill>
                  <a:schemeClr val="dk1"/>
                </a:solidFill>
                <a:latin typeface="DM Sans"/>
                <a:ea typeface="DM Sans"/>
                <a:cs typeface="DM Sans"/>
                <a:sym typeface="DM Sans"/>
              </a:rPr>
              <a:t>“Reajustar el proceso de gestión de órdenes de venta, para que esta vez permitamos agregar una pila de órdenes de compra premium, las cuales tendrán mayor prioridad que las órdenes de compra normales, y en consecuencia las órdenes de venta deberán primero abastecer a las órdenes premium antes que cubrir las órdenes normales. Sin embargo, si la orden de compra tiene más de 2 semanas desde su solicitud, hay que agregarla a las órdenes prioritarias.  Actualmente, tienes la gestión de órdenes de compra normales, te toca agregar la consideración premium. ¿Para cuándo puedes entregarlo?”</a:t>
            </a:r>
            <a:endParaRPr sz="1450" i="1">
              <a:latin typeface="DM Sans"/>
              <a:ea typeface="DM Sans"/>
              <a:cs typeface="DM Sans"/>
              <a:sym typeface="DM Sans"/>
            </a:endParaRPr>
          </a:p>
        </p:txBody>
      </p:sp>
      <p:sp>
        <p:nvSpPr>
          <p:cNvPr id="690" name="Google Shape;690;p131"/>
          <p:cNvSpPr txBox="1"/>
          <p:nvPr/>
        </p:nvSpPr>
        <p:spPr>
          <a:xfrm>
            <a:off x="483500" y="4299650"/>
            <a:ext cx="3000000" cy="392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highlight>
                  <a:schemeClr val="accent6"/>
                </a:highlight>
                <a:latin typeface="DM Sans"/>
                <a:ea typeface="DM Sans"/>
                <a:cs typeface="DM Sans"/>
                <a:sym typeface="DM Sans"/>
              </a:rPr>
              <a:t>¿Confuso? ¡Espera a ver el código!</a:t>
            </a:r>
            <a:endParaRPr>
              <a:highlight>
                <a:schemeClr val="accent6"/>
              </a:highlight>
            </a:endParaRPr>
          </a:p>
        </p:txBody>
      </p:sp>
    </p:spTree>
    <p:extLst>
      <p:ext uri="{BB962C8B-B14F-4D97-AF65-F5344CB8AC3E}">
        <p14:creationId xmlns:p14="http://schemas.microsoft.com/office/powerpoint/2010/main" val="531818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32"/>
          <p:cNvSpPr txBox="1"/>
          <p:nvPr/>
        </p:nvSpPr>
        <p:spPr>
          <a:xfrm>
            <a:off x="427525" y="468300"/>
            <a:ext cx="5911500" cy="1154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No puede ser tan malo, ¿verdad?</a:t>
            </a:r>
            <a:endParaRPr sz="3600" b="1" i="0" u="none" strike="noStrike" cap="none">
              <a:solidFill>
                <a:schemeClr val="dk1"/>
              </a:solidFill>
              <a:latin typeface="DM Sans"/>
              <a:ea typeface="DM Sans"/>
              <a:cs typeface="DM Sans"/>
              <a:sym typeface="DM Sans"/>
            </a:endParaRPr>
          </a:p>
        </p:txBody>
      </p:sp>
      <p:sp>
        <p:nvSpPr>
          <p:cNvPr id="696" name="Google Shape;696;p132"/>
          <p:cNvSpPr txBox="1"/>
          <p:nvPr/>
        </p:nvSpPr>
        <p:spPr>
          <a:xfrm>
            <a:off x="483528" y="1692500"/>
            <a:ext cx="5122200" cy="287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Lo primero que hay que hacer es entrar al código y entender el paso a paso del proceso que ya existe. </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Al menos sabemos que tenemos que procesar órdenes de compra y órdenes de venta.</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Así que buscas entre todo el código de la empresa, para poder llegar al código que esperabas encontrar, donde se procesa el cálculo de la repartición de órdenes de compra-venta (posteriormente compra/premium -venta) </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b="1" dirty="0">
                <a:solidFill>
                  <a:schemeClr val="dk1"/>
                </a:solidFill>
                <a:latin typeface="DM Sans"/>
                <a:ea typeface="DM Sans"/>
                <a:cs typeface="DM Sans"/>
                <a:sym typeface="DM Sans"/>
              </a:rPr>
              <a:t>¡Echemos un vistazo para poder entender el proceso!</a:t>
            </a:r>
            <a:endParaRPr sz="1450" b="1" dirty="0">
              <a:latin typeface="DM Sans"/>
              <a:ea typeface="DM Sans"/>
              <a:cs typeface="DM Sans"/>
              <a:sym typeface="DM Sans"/>
            </a:endParaRPr>
          </a:p>
          <a:p>
            <a:pPr marL="0" lvl="0" indent="0" algn="l" rtl="0">
              <a:spcBef>
                <a:spcPts val="0"/>
              </a:spcBef>
              <a:spcAft>
                <a:spcPts val="0"/>
              </a:spcAft>
              <a:buNone/>
            </a:pPr>
            <a:endParaRPr sz="1250" dirty="0">
              <a:latin typeface="DM Sans"/>
              <a:ea typeface="DM Sans"/>
              <a:cs typeface="DM Sans"/>
              <a:sym typeface="DM Sans"/>
            </a:endParaRPr>
          </a:p>
        </p:txBody>
      </p:sp>
    </p:spTree>
    <p:extLst>
      <p:ext uri="{BB962C8B-B14F-4D97-AF65-F5344CB8AC3E}">
        <p14:creationId xmlns:p14="http://schemas.microsoft.com/office/powerpoint/2010/main" val="342358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33"/>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Actividad colaborativa</a:t>
            </a:r>
            <a:endParaRPr sz="3500" b="1" i="0" u="none" strike="noStrike" cap="none">
              <a:solidFill>
                <a:srgbClr val="EAFF6A"/>
              </a:solidFill>
              <a:latin typeface="DM Sans"/>
              <a:ea typeface="DM Sans"/>
              <a:cs typeface="DM Sans"/>
              <a:sym typeface="DM Sans"/>
            </a:endParaRPr>
          </a:p>
        </p:txBody>
      </p:sp>
      <p:sp>
        <p:nvSpPr>
          <p:cNvPr id="702" name="Google Shape;702;p133"/>
          <p:cNvSpPr txBox="1"/>
          <p:nvPr/>
        </p:nvSpPr>
        <p:spPr>
          <a:xfrm>
            <a:off x="473350" y="1626100"/>
            <a:ext cx="7169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DEFC52"/>
              </a:solidFill>
              <a:latin typeface="Helvetica Neue Light"/>
              <a:ea typeface="Helvetica Neue Light"/>
              <a:cs typeface="Helvetica Neue Light"/>
              <a:sym typeface="Helvetica Neue Light"/>
            </a:endParaRPr>
          </a:p>
        </p:txBody>
      </p:sp>
      <p:sp>
        <p:nvSpPr>
          <p:cNvPr id="703" name="Google Shape;703;p133"/>
          <p:cNvSpPr txBox="1"/>
          <p:nvPr/>
        </p:nvSpPr>
        <p:spPr>
          <a:xfrm>
            <a:off x="473350" y="3980550"/>
            <a:ext cx="716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10 minutos</a:t>
            </a:r>
            <a:endParaRPr sz="2000" b="1" i="0" u="none" strike="noStrike" cap="none">
              <a:solidFill>
                <a:srgbClr val="83AEFB"/>
              </a:solidFill>
              <a:latin typeface="DM Sans"/>
              <a:ea typeface="DM Sans"/>
              <a:cs typeface="DM Sans"/>
              <a:sym typeface="DM Sans"/>
            </a:endParaRPr>
          </a:p>
        </p:txBody>
      </p:sp>
      <p:grpSp>
        <p:nvGrpSpPr>
          <p:cNvPr id="704" name="Google Shape;704;p133"/>
          <p:cNvGrpSpPr/>
          <p:nvPr/>
        </p:nvGrpSpPr>
        <p:grpSpPr>
          <a:xfrm>
            <a:off x="473351" y="619523"/>
            <a:ext cx="738900" cy="738900"/>
            <a:chOff x="473351" y="619523"/>
            <a:chExt cx="738900" cy="738900"/>
          </a:xfrm>
        </p:grpSpPr>
        <p:sp>
          <p:nvSpPr>
            <p:cNvPr id="705" name="Google Shape;705;p13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6" name="Google Shape;706;p133" title="ícono de actividad colaborativa"/>
            <p:cNvPicPr preferRelativeResize="0"/>
            <p:nvPr/>
          </p:nvPicPr>
          <p:blipFill rotWithShape="1">
            <a:blip r:embed="rId3">
              <a:alphaModFix/>
            </a:blip>
            <a:srcRect/>
            <a:stretch/>
          </p:blipFill>
          <p:spPr>
            <a:xfrm>
              <a:off x="616475" y="762647"/>
              <a:ext cx="452650" cy="452650"/>
            </a:xfrm>
            <a:prstGeom prst="rect">
              <a:avLst/>
            </a:prstGeom>
            <a:noFill/>
            <a:ln>
              <a:noFill/>
            </a:ln>
          </p:spPr>
        </p:pic>
      </p:grpSp>
      <p:sp>
        <p:nvSpPr>
          <p:cNvPr id="707" name="Google Shape;707;p133"/>
          <p:cNvSpPr txBox="1"/>
          <p:nvPr/>
        </p:nvSpPr>
        <p:spPr>
          <a:xfrm>
            <a:off x="473350" y="1709850"/>
            <a:ext cx="7360800" cy="172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Leemos el código de la distribución de órdenes, después y comentar que es lo que está haciendo el algoritmo y cómo puedes comenzar a modificarlo.</a:t>
            </a:r>
            <a:endParaRPr sz="2500" b="1" i="0" u="none" strike="noStrike" cap="none">
              <a:solidFill>
                <a:srgbClr val="B7B7B7"/>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96624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134"/>
          <p:cNvPicPr preferRelativeResize="0"/>
          <p:nvPr/>
        </p:nvPicPr>
        <p:blipFill>
          <a:blip r:embed="rId3">
            <a:alphaModFix/>
          </a:blip>
          <a:stretch>
            <a:fillRect/>
          </a:stretch>
        </p:blipFill>
        <p:spPr>
          <a:xfrm>
            <a:off x="152400" y="663375"/>
            <a:ext cx="8839199" cy="3816753"/>
          </a:xfrm>
          <a:prstGeom prst="rect">
            <a:avLst/>
          </a:prstGeom>
          <a:noFill/>
          <a:ln>
            <a:noFill/>
          </a:ln>
        </p:spPr>
      </p:pic>
      <p:sp>
        <p:nvSpPr>
          <p:cNvPr id="713" name="Google Shape;713;p134"/>
          <p:cNvSpPr txBox="1"/>
          <p:nvPr/>
        </p:nvSpPr>
        <p:spPr>
          <a:xfrm>
            <a:off x="987300" y="93975"/>
            <a:ext cx="716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000" b="1">
                <a:solidFill>
                  <a:srgbClr val="FFFFFF"/>
                </a:solidFill>
                <a:latin typeface="DM Sans"/>
                <a:ea typeface="DM Sans"/>
                <a:cs typeface="DM Sans"/>
                <a:sym typeface="DM Sans"/>
              </a:rPr>
              <a:t>Función actual para distribuir órdenes de compra/venta</a:t>
            </a:r>
            <a:endParaRPr sz="2000" b="0" i="0" u="none" strike="noStrike" cap="none">
              <a:solidFill>
                <a:srgbClr val="DEFC52"/>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665959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35"/>
          <p:cNvSpPr txBox="1"/>
          <p:nvPr/>
        </p:nvSpPr>
        <p:spPr>
          <a:xfrm>
            <a:off x="475498" y="468300"/>
            <a:ext cx="7338900" cy="1209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Nuestro trabajo no solo es entender ¡Falta modificar!</a:t>
            </a:r>
            <a:endParaRPr sz="3700" b="1" i="0" u="none" strike="noStrike" cap="none">
              <a:solidFill>
                <a:schemeClr val="dk1"/>
              </a:solidFill>
              <a:latin typeface="DM Sans"/>
              <a:ea typeface="DM Sans"/>
              <a:cs typeface="DM Sans"/>
              <a:sym typeface="DM Sans"/>
            </a:endParaRPr>
          </a:p>
        </p:txBody>
      </p:sp>
      <p:sp>
        <p:nvSpPr>
          <p:cNvPr id="719" name="Google Shape;719;p135"/>
          <p:cNvSpPr txBox="1"/>
          <p:nvPr/>
        </p:nvSpPr>
        <p:spPr>
          <a:xfrm>
            <a:off x="475499" y="1793425"/>
            <a:ext cx="37332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250" dirty="0">
                <a:solidFill>
                  <a:schemeClr val="dk1"/>
                </a:solidFill>
                <a:latin typeface="DM Sans"/>
                <a:ea typeface="DM Sans"/>
                <a:cs typeface="DM Sans"/>
                <a:sym typeface="DM Sans"/>
              </a:rPr>
              <a:t>Hasta cierto punto, podemos decir que el código se explica por sí solo, ¿verdad?</a:t>
            </a:r>
            <a:endParaRPr sz="12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2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 sz="1250" dirty="0">
                <a:solidFill>
                  <a:schemeClr val="dk1"/>
                </a:solidFill>
                <a:latin typeface="DM Sans"/>
                <a:ea typeface="DM Sans"/>
                <a:cs typeface="DM Sans"/>
                <a:sym typeface="DM Sans"/>
              </a:rPr>
              <a:t>Sin embargo, para poder comenzar a modificar este código, no basta con “hacerse a una idea de lo que hace”, sino que tenemos que entender a profundidad cómo lo resuelve, así podemos modificar código para agregar nuestra pila de órdenes premium, sin afectar tampoco la lógica principal del flujo. </a:t>
            </a:r>
            <a:endParaRPr sz="12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2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250" dirty="0">
                <a:solidFill>
                  <a:schemeClr val="dk1"/>
                </a:solidFill>
                <a:latin typeface="DM Sans"/>
                <a:ea typeface="DM Sans"/>
                <a:cs typeface="DM Sans"/>
                <a:sym typeface="DM Sans"/>
              </a:rPr>
              <a:t>Para realizar las modificaciones, comienzan a llegarnos muchas dudas.</a:t>
            </a:r>
            <a:endParaRPr sz="1250" dirty="0">
              <a:solidFill>
                <a:schemeClr val="dk1"/>
              </a:solidFill>
              <a:latin typeface="DM Sans"/>
              <a:ea typeface="DM Sans"/>
              <a:cs typeface="DM Sans"/>
              <a:sym typeface="DM Sans"/>
            </a:endParaRPr>
          </a:p>
          <a:p>
            <a:pPr marL="0" lvl="0" indent="0" algn="l" rtl="0">
              <a:spcBef>
                <a:spcPts val="0"/>
              </a:spcBef>
              <a:spcAft>
                <a:spcPts val="0"/>
              </a:spcAft>
              <a:buNone/>
            </a:pPr>
            <a:endParaRPr sz="1250" dirty="0">
              <a:latin typeface="DM Sans"/>
              <a:ea typeface="DM Sans"/>
              <a:cs typeface="DM Sans"/>
              <a:sym typeface="DM Sans"/>
            </a:endParaRPr>
          </a:p>
        </p:txBody>
      </p:sp>
      <p:sp>
        <p:nvSpPr>
          <p:cNvPr id="720" name="Google Shape;720;p135"/>
          <p:cNvSpPr txBox="1"/>
          <p:nvPr/>
        </p:nvSpPr>
        <p:spPr>
          <a:xfrm>
            <a:off x="4539275" y="1598650"/>
            <a:ext cx="4129200" cy="307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50">
              <a:latin typeface="DM Sans"/>
              <a:ea typeface="DM Sans"/>
              <a:cs typeface="DM Sans"/>
              <a:sym typeface="DM Sans"/>
            </a:endParaRPr>
          </a:p>
          <a:p>
            <a:pPr marL="457200" lvl="0" indent="-307975" algn="l" rtl="0">
              <a:spcBef>
                <a:spcPts val="0"/>
              </a:spcBef>
              <a:spcAft>
                <a:spcPts val="0"/>
              </a:spcAft>
              <a:buClr>
                <a:srgbClr val="EA90FF"/>
              </a:buClr>
              <a:buSzPts val="1250"/>
              <a:buFont typeface="DM Sans"/>
              <a:buChar char="✓"/>
            </a:pPr>
            <a:r>
              <a:rPr lang="es" sz="1250">
                <a:latin typeface="DM Sans"/>
                <a:ea typeface="DM Sans"/>
                <a:cs typeface="DM Sans"/>
                <a:sym typeface="DM Sans"/>
              </a:rPr>
              <a:t>No hay comentarios que me puedan guiar.</a:t>
            </a:r>
            <a:endParaRPr sz="1250">
              <a:latin typeface="DM Sans"/>
              <a:ea typeface="DM Sans"/>
              <a:cs typeface="DM Sans"/>
              <a:sym typeface="DM Sans"/>
            </a:endParaRPr>
          </a:p>
          <a:p>
            <a:pPr marL="457200" lvl="0" indent="0" algn="l" rtl="0">
              <a:spcBef>
                <a:spcPts val="0"/>
              </a:spcBef>
              <a:spcAft>
                <a:spcPts val="0"/>
              </a:spcAft>
              <a:buNone/>
            </a:pPr>
            <a:endParaRPr sz="1250">
              <a:latin typeface="DM Sans"/>
              <a:ea typeface="DM Sans"/>
              <a:cs typeface="DM Sans"/>
              <a:sym typeface="DM Sans"/>
            </a:endParaRPr>
          </a:p>
          <a:p>
            <a:pPr marL="457200" lvl="0" indent="-307975" algn="l" rtl="0">
              <a:spcBef>
                <a:spcPts val="0"/>
              </a:spcBef>
              <a:spcAft>
                <a:spcPts val="0"/>
              </a:spcAft>
              <a:buClr>
                <a:srgbClr val="EA90FF"/>
              </a:buClr>
              <a:buSzPts val="1250"/>
              <a:buFont typeface="DM Sans"/>
              <a:buChar char="✓"/>
            </a:pPr>
            <a:r>
              <a:rPr lang="es" sz="1250">
                <a:latin typeface="DM Sans"/>
                <a:ea typeface="DM Sans"/>
                <a:cs typeface="DM Sans"/>
                <a:sym typeface="DM Sans"/>
              </a:rPr>
              <a:t>No hay ningún otro recurso que me apoye a saber cómo funciona o si hay algún punto en el que tenga que tener especial cuidado al momento de modificar.</a:t>
            </a:r>
            <a:endParaRPr sz="1250">
              <a:latin typeface="DM Sans"/>
              <a:ea typeface="DM Sans"/>
              <a:cs typeface="DM Sans"/>
              <a:sym typeface="DM Sans"/>
            </a:endParaRPr>
          </a:p>
          <a:p>
            <a:pPr marL="457200" lvl="0" indent="0" algn="l" rtl="0">
              <a:spcBef>
                <a:spcPts val="0"/>
              </a:spcBef>
              <a:spcAft>
                <a:spcPts val="0"/>
              </a:spcAft>
              <a:buNone/>
            </a:pPr>
            <a:endParaRPr sz="1250">
              <a:latin typeface="DM Sans"/>
              <a:ea typeface="DM Sans"/>
              <a:cs typeface="DM Sans"/>
              <a:sym typeface="DM Sans"/>
            </a:endParaRPr>
          </a:p>
          <a:p>
            <a:pPr marL="457200" lvl="0" indent="-307975" algn="l" rtl="0">
              <a:spcBef>
                <a:spcPts val="0"/>
              </a:spcBef>
              <a:spcAft>
                <a:spcPts val="0"/>
              </a:spcAft>
              <a:buClr>
                <a:srgbClr val="EA90FF"/>
              </a:buClr>
              <a:buSzPts val="1250"/>
              <a:buFont typeface="DM Sans"/>
              <a:buChar char="✓"/>
            </a:pPr>
            <a:r>
              <a:rPr lang="es" sz="1250">
                <a:latin typeface="DM Sans"/>
                <a:ea typeface="DM Sans"/>
                <a:cs typeface="DM Sans"/>
                <a:sym typeface="DM Sans"/>
              </a:rPr>
              <a:t>No hay algún ejemplo de input de salesOrders ni purchaseOrders, tendremos que buscarlo probando petición desde frontend (en caso de que se active desde front) o armar nuestro propio mock a partir de la base de datos.</a:t>
            </a:r>
            <a:endParaRPr sz="1250">
              <a:latin typeface="DM Sans"/>
              <a:ea typeface="DM Sans"/>
              <a:cs typeface="DM Sans"/>
              <a:sym typeface="DM Sans"/>
            </a:endParaRPr>
          </a:p>
          <a:p>
            <a:pPr marL="0" lvl="0" indent="0" algn="l" rtl="0">
              <a:spcBef>
                <a:spcPts val="0"/>
              </a:spcBef>
              <a:spcAft>
                <a:spcPts val="0"/>
              </a:spcAft>
              <a:buNone/>
            </a:pPr>
            <a:endParaRPr sz="1250">
              <a:latin typeface="DM Sans"/>
              <a:ea typeface="DM Sans"/>
              <a:cs typeface="DM Sans"/>
              <a:sym typeface="DM Sans"/>
            </a:endParaRPr>
          </a:p>
          <a:p>
            <a:pPr marL="0" lvl="0" indent="0" algn="l" rtl="0">
              <a:spcBef>
                <a:spcPts val="0"/>
              </a:spcBef>
              <a:spcAft>
                <a:spcPts val="0"/>
              </a:spcAft>
              <a:buNone/>
            </a:pPr>
            <a:endParaRPr sz="1250">
              <a:latin typeface="DM Sans"/>
              <a:ea typeface="DM Sans"/>
              <a:cs typeface="DM Sans"/>
              <a:sym typeface="DM Sans"/>
            </a:endParaRPr>
          </a:p>
        </p:txBody>
      </p:sp>
    </p:spTree>
    <p:extLst>
      <p:ext uri="{BB962C8B-B14F-4D97-AF65-F5344CB8AC3E}">
        <p14:creationId xmlns:p14="http://schemas.microsoft.com/office/powerpoint/2010/main" val="100702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36"/>
          <p:cNvSpPr txBox="1"/>
          <p:nvPr/>
        </p:nvSpPr>
        <p:spPr>
          <a:xfrm>
            <a:off x="475500" y="468300"/>
            <a:ext cx="8382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En conclusión</a:t>
            </a:r>
            <a:endParaRPr sz="4000" b="1" i="0" u="none" strike="noStrike" cap="none">
              <a:solidFill>
                <a:schemeClr val="dk1"/>
              </a:solidFill>
              <a:latin typeface="DM Sans"/>
              <a:ea typeface="DM Sans"/>
              <a:cs typeface="DM Sans"/>
              <a:sym typeface="DM Sans"/>
            </a:endParaRPr>
          </a:p>
        </p:txBody>
      </p:sp>
      <p:sp>
        <p:nvSpPr>
          <p:cNvPr id="726" name="Google Shape;726;p136"/>
          <p:cNvSpPr txBox="1"/>
          <p:nvPr/>
        </p:nvSpPr>
        <p:spPr>
          <a:xfrm>
            <a:off x="475500" y="1297475"/>
            <a:ext cx="49095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Notarás cómo un código que no está correctamente documentado, básicamente es una bomba de tiempo que, si en algún momento necesita modificación, presentará múltiples complicaciones para el encargado de dicho mantenimiento.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El ejemplo anterior también puede aplicarse para: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b="1">
                <a:latin typeface="DM Sans"/>
                <a:ea typeface="DM Sans"/>
                <a:cs typeface="DM Sans"/>
                <a:sym typeface="DM Sans"/>
              </a:rPr>
              <a:t>Código de otras áreas de la empresa.</a:t>
            </a:r>
            <a:endParaRPr sz="1350" b="1">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b="1">
                <a:latin typeface="DM Sans"/>
                <a:ea typeface="DM Sans"/>
                <a:cs typeface="DM Sans"/>
                <a:sym typeface="DM Sans"/>
              </a:rPr>
              <a:t>Código propio que dejamos durante meses</a:t>
            </a:r>
            <a:r>
              <a:rPr lang="es" sz="1350">
                <a:latin typeface="DM Sans"/>
                <a:ea typeface="DM Sans"/>
                <a:cs typeface="DM Sans"/>
                <a:sym typeface="DM Sans"/>
              </a:rPr>
              <a:t> (En ocasiones volver a un código que no hemos tocado en meses o años puede ser un infierno, aun cuando este sea nuestro).</a:t>
            </a:r>
            <a:endParaRPr sz="1350">
              <a:latin typeface="DM Sans"/>
              <a:ea typeface="DM Sans"/>
              <a:cs typeface="DM Sans"/>
              <a:sym typeface="DM Sans"/>
            </a:endParaRPr>
          </a:p>
        </p:txBody>
      </p:sp>
    </p:spTree>
    <p:extLst>
      <p:ext uri="{BB962C8B-B14F-4D97-AF65-F5344CB8AC3E}">
        <p14:creationId xmlns:p14="http://schemas.microsoft.com/office/powerpoint/2010/main" val="423778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3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Swagger</a:t>
            </a:r>
            <a:endParaRPr sz="4000" b="1" i="0" u="none" strike="noStrike" cap="none">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607959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38"/>
          <p:cNvSpPr txBox="1"/>
          <p:nvPr/>
        </p:nvSpPr>
        <p:spPr>
          <a:xfrm>
            <a:off x="557050" y="468300"/>
            <a:ext cx="603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Swagger?</a:t>
            </a:r>
            <a:endParaRPr sz="4000" b="1" i="0" u="none" strike="noStrike" cap="none">
              <a:solidFill>
                <a:schemeClr val="dk1"/>
              </a:solidFill>
              <a:latin typeface="DM Sans"/>
              <a:ea typeface="DM Sans"/>
              <a:cs typeface="DM Sans"/>
              <a:sym typeface="DM Sans"/>
            </a:endParaRPr>
          </a:p>
        </p:txBody>
      </p:sp>
      <p:sp>
        <p:nvSpPr>
          <p:cNvPr id="737" name="Google Shape;737;p138"/>
          <p:cNvSpPr txBox="1"/>
          <p:nvPr/>
        </p:nvSpPr>
        <p:spPr>
          <a:xfrm>
            <a:off x="557050" y="1733625"/>
            <a:ext cx="46515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Swagger es una herramienta de documentación de código, la cual nos permitirá mantener cada módulo de nuestra API dentro de un </a:t>
            </a:r>
            <a:r>
              <a:rPr lang="es" sz="1350" b="1" dirty="0">
                <a:latin typeface="DM Sans"/>
                <a:ea typeface="DM Sans"/>
                <a:cs typeface="DM Sans"/>
                <a:sym typeface="DM Sans"/>
              </a:rPr>
              <a:t>espectro de entendimiento </a:t>
            </a:r>
            <a:r>
              <a:rPr lang="es" sz="1350" b="1" dirty="0" smtClean="0">
                <a:latin typeface="DM Sans"/>
                <a:ea typeface="DM Sans"/>
                <a:cs typeface="DM Sans"/>
                <a:sym typeface="DM Sans"/>
              </a:rPr>
              <a:t>sólido</a:t>
            </a:r>
            <a:r>
              <a:rPr lang="es" sz="1350" dirty="0" smtClean="0">
                <a:latin typeface="DM Sans"/>
                <a:ea typeface="DM Sans"/>
                <a:cs typeface="DM Sans"/>
                <a:sym typeface="DM Sans"/>
              </a:rPr>
              <a:t>. Es </a:t>
            </a:r>
            <a:r>
              <a:rPr lang="es" sz="1350" dirty="0">
                <a:latin typeface="DM Sans"/>
                <a:ea typeface="DM Sans"/>
                <a:cs typeface="DM Sans"/>
                <a:sym typeface="DM Sans"/>
              </a:rPr>
              <a:t>decir, todo se mantendrá en un contexto suficientemente alimentado de información, para poder ser entendido por futuros desarrolladores </a:t>
            </a:r>
            <a:r>
              <a:rPr lang="es" sz="1350" dirty="0" smtClean="0">
                <a:latin typeface="DM Sans"/>
                <a:ea typeface="DM Sans"/>
                <a:cs typeface="DM Sans"/>
                <a:sym typeface="DM Sans"/>
              </a:rPr>
              <a:t>(o </a:t>
            </a:r>
            <a:r>
              <a:rPr lang="es" sz="1350" dirty="0">
                <a:latin typeface="DM Sans"/>
                <a:ea typeface="DM Sans"/>
                <a:cs typeface="DM Sans"/>
                <a:sym typeface="DM Sans"/>
              </a:rPr>
              <a:t>para una versión tuya del futuro</a:t>
            </a:r>
            <a:r>
              <a:rPr lang="es" sz="1350" dirty="0" smtClean="0">
                <a:latin typeface="DM Sans"/>
                <a:ea typeface="DM Sans"/>
                <a:cs typeface="DM Sans"/>
                <a:sym typeface="DM Sans"/>
              </a:rPr>
              <a:t>), cuando eventualmente tengan </a:t>
            </a:r>
            <a:r>
              <a:rPr lang="es" sz="1350" dirty="0">
                <a:latin typeface="DM Sans"/>
                <a:ea typeface="DM Sans"/>
                <a:cs typeface="DM Sans"/>
                <a:sym typeface="DM Sans"/>
              </a:rPr>
              <a:t>que revisar el </a:t>
            </a:r>
            <a:r>
              <a:rPr lang="es" sz="1350" dirty="0" smtClean="0">
                <a:latin typeface="DM Sans"/>
                <a:ea typeface="DM Sans"/>
                <a:cs typeface="DM Sans"/>
                <a:sym typeface="DM Sans"/>
              </a:rPr>
              <a:t>código.</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Con esta herramienta podremos hacer nuestra propia </a:t>
            </a:r>
            <a:r>
              <a:rPr lang="es" sz="1350" b="1" dirty="0">
                <a:latin typeface="DM Sans"/>
                <a:ea typeface="DM Sans"/>
                <a:cs typeface="DM Sans"/>
                <a:sym typeface="DM Sans"/>
              </a:rPr>
              <a:t>Open API specification</a:t>
            </a:r>
            <a:endParaRPr sz="1350" b="1" dirty="0">
              <a:latin typeface="DM Sans"/>
              <a:ea typeface="DM Sans"/>
              <a:cs typeface="DM Sans"/>
              <a:sym typeface="DM Sans"/>
            </a:endParaRPr>
          </a:p>
        </p:txBody>
      </p:sp>
      <p:pic>
        <p:nvPicPr>
          <p:cNvPr id="738" name="Google Shape;738;p138"/>
          <p:cNvPicPr preferRelativeResize="0"/>
          <p:nvPr/>
        </p:nvPicPr>
        <p:blipFill>
          <a:blip r:embed="rId3">
            <a:alphaModFix/>
          </a:blip>
          <a:stretch>
            <a:fillRect/>
          </a:stretch>
        </p:blipFill>
        <p:spPr>
          <a:xfrm>
            <a:off x="5756775" y="2224900"/>
            <a:ext cx="2069900" cy="693700"/>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043888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39"/>
          <p:cNvSpPr txBox="1"/>
          <p:nvPr/>
        </p:nvSpPr>
        <p:spPr>
          <a:xfrm>
            <a:off x="475500" y="468300"/>
            <a:ext cx="88992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Open API specification</a:t>
            </a:r>
            <a:endParaRPr sz="3700" b="1">
              <a:solidFill>
                <a:schemeClr val="dk1"/>
              </a:solidFill>
              <a:latin typeface="DM Sans"/>
              <a:ea typeface="DM Sans"/>
              <a:cs typeface="DM Sans"/>
              <a:sym typeface="DM Sans"/>
            </a:endParaRPr>
          </a:p>
        </p:txBody>
      </p:sp>
      <p:sp>
        <p:nvSpPr>
          <p:cNvPr id="744" name="Google Shape;744;p139"/>
          <p:cNvSpPr txBox="1"/>
          <p:nvPr/>
        </p:nvSpPr>
        <p:spPr>
          <a:xfrm>
            <a:off x="475500" y="1519825"/>
            <a:ext cx="39018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También conocida como </a:t>
            </a:r>
            <a:r>
              <a:rPr lang="es" sz="1300" b="1">
                <a:latin typeface="DM Sans"/>
                <a:ea typeface="DM Sans"/>
                <a:cs typeface="DM Sans"/>
                <a:sym typeface="DM Sans"/>
              </a:rPr>
              <a:t>Swagger specification</a:t>
            </a:r>
            <a:r>
              <a:rPr lang="es" sz="1300">
                <a:latin typeface="DM Sans"/>
                <a:ea typeface="DM Sans"/>
                <a:cs typeface="DM Sans"/>
                <a:sym typeface="DM Sans"/>
              </a:rPr>
              <a:t>, es un formato de descripción de REST APIs. </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Estas especificaciones pueden ser escritas en yaml o en json, y permitirán profundizar sobre un módulo, ruta o esquema específico de nuestra API</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Por ejemplo, si queremos realizar la documentación de un módulo de usuarios ¿Qué habría que documentar?</a:t>
            </a:r>
            <a:endParaRPr sz="1300">
              <a:latin typeface="DM Sans"/>
              <a:ea typeface="DM Sans"/>
              <a:cs typeface="DM Sans"/>
              <a:sym typeface="DM Sans"/>
            </a:endParaRPr>
          </a:p>
        </p:txBody>
      </p:sp>
      <p:sp>
        <p:nvSpPr>
          <p:cNvPr id="745" name="Google Shape;745;p139"/>
          <p:cNvSpPr txBox="1"/>
          <p:nvPr/>
        </p:nvSpPr>
        <p:spPr>
          <a:xfrm>
            <a:off x="4739100" y="1519825"/>
            <a:ext cx="38397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Al desglosar el módulo, podríamos separarlo en la siguiente fórmula:</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457200" lvl="0" indent="-311150" algn="l" rtl="0">
              <a:spcBef>
                <a:spcPts val="0"/>
              </a:spcBef>
              <a:spcAft>
                <a:spcPts val="0"/>
              </a:spcAft>
              <a:buClr>
                <a:srgbClr val="EA90FF"/>
              </a:buClr>
              <a:buSzPts val="1300"/>
              <a:buFont typeface="DM Sans"/>
              <a:buChar char="✓"/>
            </a:pPr>
            <a:r>
              <a:rPr lang="es" sz="1300">
                <a:latin typeface="DM Sans"/>
                <a:ea typeface="DM Sans"/>
                <a:cs typeface="DM Sans"/>
                <a:sym typeface="DM Sans"/>
              </a:rPr>
              <a:t>Un esquema que represente al usuario.</a:t>
            </a:r>
            <a:endParaRPr sz="1300">
              <a:latin typeface="DM Sans"/>
              <a:ea typeface="DM Sans"/>
              <a:cs typeface="DM Sans"/>
              <a:sym typeface="DM Sans"/>
            </a:endParaRPr>
          </a:p>
          <a:p>
            <a:pPr marL="457200" lvl="0" indent="-311150" algn="l" rtl="0">
              <a:spcBef>
                <a:spcPts val="0"/>
              </a:spcBef>
              <a:spcAft>
                <a:spcPts val="0"/>
              </a:spcAft>
              <a:buClr>
                <a:srgbClr val="EA90FF"/>
              </a:buClr>
              <a:buSzPts val="1300"/>
              <a:buFont typeface="DM Sans"/>
              <a:buChar char="✓"/>
            </a:pPr>
            <a:r>
              <a:rPr lang="es" sz="1300">
                <a:latin typeface="DM Sans"/>
                <a:ea typeface="DM Sans"/>
                <a:cs typeface="DM Sans"/>
                <a:sym typeface="DM Sans"/>
              </a:rPr>
              <a:t>Un conjunto de rutas referentes a los usuarios.</a:t>
            </a:r>
            <a:endParaRPr sz="1300">
              <a:latin typeface="DM Sans"/>
              <a:ea typeface="DM Sans"/>
              <a:cs typeface="DM Sans"/>
              <a:sym typeface="DM Sans"/>
            </a:endParaRPr>
          </a:p>
          <a:p>
            <a:pPr marL="914400" lvl="1" indent="-311150" algn="l" rtl="0">
              <a:spcBef>
                <a:spcPts val="0"/>
              </a:spcBef>
              <a:spcAft>
                <a:spcPts val="0"/>
              </a:spcAft>
              <a:buClr>
                <a:srgbClr val="83AEFB"/>
              </a:buClr>
              <a:buSzPts val="1300"/>
              <a:buFont typeface="DM Sans"/>
              <a:buChar char="✓"/>
            </a:pPr>
            <a:r>
              <a:rPr lang="es" sz="1300">
                <a:latin typeface="DM Sans"/>
                <a:ea typeface="DM Sans"/>
                <a:cs typeface="DM Sans"/>
                <a:sym typeface="DM Sans"/>
              </a:rPr>
              <a:t>Posibles queries para cada ruta</a:t>
            </a:r>
            <a:endParaRPr sz="1300">
              <a:latin typeface="DM Sans"/>
              <a:ea typeface="DM Sans"/>
              <a:cs typeface="DM Sans"/>
              <a:sym typeface="DM Sans"/>
            </a:endParaRPr>
          </a:p>
          <a:p>
            <a:pPr marL="914400" lvl="1" indent="-311150" algn="l" rtl="0">
              <a:spcBef>
                <a:spcPts val="0"/>
              </a:spcBef>
              <a:spcAft>
                <a:spcPts val="0"/>
              </a:spcAft>
              <a:buClr>
                <a:srgbClr val="83AEFB"/>
              </a:buClr>
              <a:buSzPts val="1300"/>
              <a:buFont typeface="DM Sans"/>
              <a:buChar char="✓"/>
            </a:pPr>
            <a:r>
              <a:rPr lang="es" sz="1300">
                <a:latin typeface="DM Sans"/>
                <a:ea typeface="DM Sans"/>
                <a:cs typeface="DM Sans"/>
                <a:sym typeface="DM Sans"/>
              </a:rPr>
              <a:t>Parámetros para las rutas que sean necesarias.</a:t>
            </a:r>
            <a:endParaRPr sz="1300">
              <a:latin typeface="DM Sans"/>
              <a:ea typeface="DM Sans"/>
              <a:cs typeface="DM Sans"/>
              <a:sym typeface="DM Sans"/>
            </a:endParaRPr>
          </a:p>
          <a:p>
            <a:pPr marL="914400" lvl="1" indent="-311150" algn="l" rtl="0">
              <a:spcBef>
                <a:spcPts val="0"/>
              </a:spcBef>
              <a:spcAft>
                <a:spcPts val="0"/>
              </a:spcAft>
              <a:buClr>
                <a:srgbClr val="83AEFB"/>
              </a:buClr>
              <a:buSzPts val="1300"/>
              <a:buFont typeface="DM Sans"/>
              <a:buChar char="✓"/>
            </a:pPr>
            <a:r>
              <a:rPr lang="es" sz="1300">
                <a:latin typeface="DM Sans"/>
                <a:ea typeface="DM Sans"/>
                <a:cs typeface="DM Sans"/>
                <a:sym typeface="DM Sans"/>
              </a:rPr>
              <a:t>Consideraciones especiales de cada endpoint</a:t>
            </a:r>
            <a:endParaRPr sz="1300">
              <a:latin typeface="DM Sans"/>
              <a:ea typeface="DM Sans"/>
              <a:cs typeface="DM Sans"/>
              <a:sym typeface="DM Sans"/>
            </a:endParaRPr>
          </a:p>
          <a:p>
            <a:pPr marL="457200" lvl="0" indent="-311150" algn="l" rtl="0">
              <a:spcBef>
                <a:spcPts val="0"/>
              </a:spcBef>
              <a:spcAft>
                <a:spcPts val="0"/>
              </a:spcAft>
              <a:buClr>
                <a:srgbClr val="EA90FF"/>
              </a:buClr>
              <a:buSzPts val="1300"/>
              <a:buFont typeface="DM Sans"/>
              <a:buChar char="✓"/>
            </a:pPr>
            <a:r>
              <a:rPr lang="es" sz="1300">
                <a:latin typeface="DM Sans"/>
                <a:ea typeface="DM Sans"/>
                <a:cs typeface="DM Sans"/>
                <a:sym typeface="DM Sans"/>
              </a:rPr>
              <a:t>Un conjunto de posibles Inputs para operaciones con el usuario.</a:t>
            </a:r>
            <a:endParaRPr sz="1300">
              <a:latin typeface="DM Sans"/>
              <a:ea typeface="DM Sans"/>
              <a:cs typeface="DM Sans"/>
              <a:sym typeface="DM Sans"/>
            </a:endParaRPr>
          </a:p>
        </p:txBody>
      </p:sp>
    </p:spTree>
    <p:extLst>
      <p:ext uri="{BB962C8B-B14F-4D97-AF65-F5344CB8AC3E}">
        <p14:creationId xmlns:p14="http://schemas.microsoft.com/office/powerpoint/2010/main" val="626006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40"/>
          <p:cNvSpPr txBox="1"/>
          <p:nvPr/>
        </p:nvSpPr>
        <p:spPr>
          <a:xfrm>
            <a:off x="475500" y="559925"/>
            <a:ext cx="64314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Antes de comenzar, necesitamos un proyecto a trabajar. </a:t>
            </a:r>
            <a:endParaRPr sz="3000" b="1" i="0" u="none" strike="noStrike" cap="none">
              <a:solidFill>
                <a:schemeClr val="dk1"/>
              </a:solidFill>
              <a:latin typeface="DM Sans"/>
              <a:ea typeface="DM Sans"/>
              <a:cs typeface="DM Sans"/>
              <a:sym typeface="DM Sans"/>
            </a:endParaRPr>
          </a:p>
        </p:txBody>
      </p:sp>
      <p:sp>
        <p:nvSpPr>
          <p:cNvPr id="751" name="Google Shape;751;p140"/>
          <p:cNvSpPr txBox="1"/>
          <p:nvPr/>
        </p:nvSpPr>
        <p:spPr>
          <a:xfrm>
            <a:off x="475500" y="1535200"/>
            <a:ext cx="7843200" cy="337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50">
                <a:latin typeface="DM Sans"/>
                <a:ea typeface="DM Sans"/>
                <a:cs typeface="DM Sans"/>
                <a:sym typeface="DM Sans"/>
              </a:rPr>
              <a:t>Te presentamos </a:t>
            </a:r>
            <a:r>
              <a:rPr lang="es" sz="1150" b="1">
                <a:latin typeface="DM Sans"/>
                <a:ea typeface="DM Sans"/>
                <a:cs typeface="DM Sans"/>
                <a:sym typeface="DM Sans"/>
              </a:rPr>
              <a:t>Adoptme</a:t>
            </a:r>
            <a:r>
              <a:rPr lang="es" sz="1150">
                <a:latin typeface="DM Sans"/>
                <a:ea typeface="DM Sans"/>
                <a:cs typeface="DM Sans"/>
                <a:sym typeface="DM Sans"/>
              </a:rPr>
              <a:t>, un proyecto destinado a la adopción de mascotas, éste, en su versión inicial, cuenta con las siguientes características. </a:t>
            </a:r>
            <a:endParaRPr sz="1150">
              <a:latin typeface="DM Sans"/>
              <a:ea typeface="DM Sans"/>
              <a:cs typeface="DM Sans"/>
              <a:sym typeface="DM Sans"/>
            </a:endParaRPr>
          </a:p>
          <a:p>
            <a:pPr marL="0" lvl="0" indent="0" algn="l" rtl="0">
              <a:spcBef>
                <a:spcPts val="0"/>
              </a:spcBef>
              <a:spcAft>
                <a:spcPts val="0"/>
              </a:spcAft>
              <a:buNone/>
            </a:pPr>
            <a:endParaRPr sz="1150">
              <a:latin typeface="DM Sans"/>
              <a:ea typeface="DM Sans"/>
              <a:cs typeface="DM Sans"/>
              <a:sym typeface="DM Sans"/>
            </a:endParaRPr>
          </a:p>
          <a:p>
            <a:pPr marL="457200" lvl="0" indent="-301625" algn="l" rtl="0">
              <a:spcBef>
                <a:spcPts val="0"/>
              </a:spcBef>
              <a:spcAft>
                <a:spcPts val="0"/>
              </a:spcAft>
              <a:buSzPts val="1150"/>
              <a:buFont typeface="DM Sans"/>
              <a:buChar char="●"/>
            </a:pPr>
            <a:r>
              <a:rPr lang="es" sz="1150">
                <a:latin typeface="DM Sans"/>
                <a:ea typeface="DM Sans"/>
                <a:cs typeface="DM Sans"/>
                <a:sym typeface="DM Sans"/>
              </a:rPr>
              <a:t>Un sistema de usuario: </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Obtiene todos los usuarios.</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Obtiene un usuario a partir de su Id.</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Crea un usuario con base en un método de registro.</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Actualiza un usuario.</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Elimina un usuario.</a:t>
            </a:r>
            <a:endParaRPr sz="1150">
              <a:latin typeface="DM Sans"/>
              <a:ea typeface="DM Sans"/>
              <a:cs typeface="DM Sans"/>
              <a:sym typeface="DM Sans"/>
            </a:endParaRPr>
          </a:p>
          <a:p>
            <a:pPr marL="457200" lvl="0" indent="-301625" algn="l" rtl="0">
              <a:spcBef>
                <a:spcPts val="0"/>
              </a:spcBef>
              <a:spcAft>
                <a:spcPts val="0"/>
              </a:spcAft>
              <a:buSzPts val="1150"/>
              <a:buFont typeface="DM Sans"/>
              <a:buChar char="●"/>
            </a:pPr>
            <a:r>
              <a:rPr lang="es" sz="1150">
                <a:latin typeface="DM Sans"/>
                <a:ea typeface="DM Sans"/>
                <a:cs typeface="DM Sans"/>
                <a:sym typeface="DM Sans"/>
              </a:rPr>
              <a:t>Un sistema de mascotas:</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Obtiene todas las mascotas.</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Crea una mascota.</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Actualiza una mascota.</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Elimina una mascota.</a:t>
            </a:r>
            <a:endParaRPr sz="1150">
              <a:latin typeface="DM Sans"/>
              <a:ea typeface="DM Sans"/>
              <a:cs typeface="DM Sans"/>
              <a:sym typeface="DM Sans"/>
            </a:endParaRPr>
          </a:p>
          <a:p>
            <a:pPr marL="457200" lvl="0" indent="-301625" algn="l" rtl="0">
              <a:spcBef>
                <a:spcPts val="0"/>
              </a:spcBef>
              <a:spcAft>
                <a:spcPts val="0"/>
              </a:spcAft>
              <a:buSzPts val="1150"/>
              <a:buFont typeface="DM Sans"/>
              <a:buChar char="●"/>
            </a:pPr>
            <a:r>
              <a:rPr lang="es" sz="1150">
                <a:latin typeface="DM Sans"/>
                <a:ea typeface="DM Sans"/>
                <a:cs typeface="DM Sans"/>
                <a:sym typeface="DM Sans"/>
              </a:rPr>
              <a:t>Un sistema de adopción:</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Obtiene todas las adopciones.</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Obtiene la adopción por su id.</a:t>
            </a:r>
            <a:endParaRPr sz="1150">
              <a:latin typeface="DM Sans"/>
              <a:ea typeface="DM Sans"/>
              <a:cs typeface="DM Sans"/>
              <a:sym typeface="DM Sans"/>
            </a:endParaRPr>
          </a:p>
          <a:p>
            <a:pPr marL="914400" lvl="1" indent="-301625" algn="l" rtl="0">
              <a:spcBef>
                <a:spcPts val="0"/>
              </a:spcBef>
              <a:spcAft>
                <a:spcPts val="0"/>
              </a:spcAft>
              <a:buSzPts val="1150"/>
              <a:buFont typeface="DM Sans"/>
              <a:buChar char="○"/>
            </a:pPr>
            <a:r>
              <a:rPr lang="es" sz="1150">
                <a:latin typeface="DM Sans"/>
                <a:ea typeface="DM Sans"/>
                <a:cs typeface="DM Sans"/>
                <a:sym typeface="DM Sans"/>
              </a:rPr>
              <a:t>Crea una adopción a partir de un usuario y una mascota.</a:t>
            </a:r>
            <a:endParaRPr sz="1150">
              <a:latin typeface="DM Sans"/>
              <a:ea typeface="DM Sans"/>
              <a:cs typeface="DM Sans"/>
              <a:sym typeface="DM Sans"/>
            </a:endParaRPr>
          </a:p>
        </p:txBody>
      </p:sp>
      <p:grpSp>
        <p:nvGrpSpPr>
          <p:cNvPr id="752" name="Google Shape;752;p140"/>
          <p:cNvGrpSpPr/>
          <p:nvPr/>
        </p:nvGrpSpPr>
        <p:grpSpPr>
          <a:xfrm>
            <a:off x="152393" y="128849"/>
            <a:ext cx="431074" cy="431074"/>
            <a:chOff x="7605951" y="217673"/>
            <a:chExt cx="738900" cy="738900"/>
          </a:xfrm>
        </p:grpSpPr>
        <p:sp>
          <p:nvSpPr>
            <p:cNvPr id="753" name="Google Shape;753;p140"/>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4" name="Google Shape;754;p140"/>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55" name="Google Shape;755;p140"/>
          <p:cNvSpPr txBox="1"/>
          <p:nvPr/>
        </p:nvSpPr>
        <p:spPr>
          <a:xfrm>
            <a:off x="625225" y="1288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70499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3"/>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3"/>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272" name="Google Shape;272;p83"/>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273" name="Google Shape;273;p83"/>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pSp>
        <p:nvGrpSpPr>
          <p:cNvPr id="760" name="Google Shape;760;p141"/>
          <p:cNvGrpSpPr/>
          <p:nvPr/>
        </p:nvGrpSpPr>
        <p:grpSpPr>
          <a:xfrm>
            <a:off x="152393" y="128849"/>
            <a:ext cx="431074" cy="431074"/>
            <a:chOff x="7605951" y="217673"/>
            <a:chExt cx="738900" cy="738900"/>
          </a:xfrm>
        </p:grpSpPr>
        <p:sp>
          <p:nvSpPr>
            <p:cNvPr id="761" name="Google Shape;761;p141"/>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2" name="Google Shape;762;p14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63" name="Google Shape;763;p141"/>
          <p:cNvSpPr txBox="1"/>
          <p:nvPr/>
        </p:nvSpPr>
        <p:spPr>
          <a:xfrm>
            <a:off x="625225" y="1288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
        <p:nvSpPr>
          <p:cNvPr id="764" name="Google Shape;764;p141"/>
          <p:cNvSpPr txBox="1"/>
          <p:nvPr/>
        </p:nvSpPr>
        <p:spPr>
          <a:xfrm>
            <a:off x="475500" y="746475"/>
            <a:ext cx="60321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000" b="1">
                <a:solidFill>
                  <a:schemeClr val="dk1"/>
                </a:solidFill>
                <a:latin typeface="DM Sans"/>
                <a:ea typeface="DM Sans"/>
                <a:cs typeface="DM Sans"/>
                <a:sym typeface="DM Sans"/>
              </a:rPr>
              <a:t>¿Qué haremos con este proyecto?</a:t>
            </a:r>
            <a:endParaRPr sz="3000" b="1" i="0" u="none" strike="noStrike" cap="none">
              <a:solidFill>
                <a:schemeClr val="dk1"/>
              </a:solidFill>
              <a:latin typeface="DM Sans"/>
              <a:ea typeface="DM Sans"/>
              <a:cs typeface="DM Sans"/>
              <a:sym typeface="DM Sans"/>
            </a:endParaRPr>
          </a:p>
        </p:txBody>
      </p:sp>
      <p:sp>
        <p:nvSpPr>
          <p:cNvPr id="765" name="Google Shape;765;p141"/>
          <p:cNvSpPr txBox="1"/>
          <p:nvPr/>
        </p:nvSpPr>
        <p:spPr>
          <a:xfrm>
            <a:off x="475500" y="1845025"/>
            <a:ext cx="73605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Este proyecto nos será útil para múltiples clases del futuro, de manera que te recomendamos tener el link para clonar el proyecto a la mano. No maneja entornos para mayor comodidad, así que solo tienes que reemplazar el link de mongo en el archivo app.js y ejecutarlo.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Puedes</a:t>
            </a:r>
            <a:r>
              <a:rPr lang="es" sz="1350" b="1" u="sng">
                <a:solidFill>
                  <a:schemeClr val="hlink"/>
                </a:solidFill>
                <a:latin typeface="DM Sans"/>
                <a:ea typeface="DM Sans"/>
                <a:cs typeface="DM Sans"/>
                <a:sym typeface="DM Sans"/>
                <a:hlinkClick r:id="rId4"/>
              </a:rPr>
              <a:t> clonar el proyecto aquí</a:t>
            </a:r>
            <a:endParaRPr sz="1350" b="1" u="sng">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El objetivo es que en las clases donde utilicemos este proyecto, no tengamos que preocuparnos en armar las soluciones. En el peor de los casos solo tendremos que modificar algunas cosas.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extLst>
      <p:ext uri="{BB962C8B-B14F-4D97-AF65-F5344CB8AC3E}">
        <p14:creationId xmlns:p14="http://schemas.microsoft.com/office/powerpoint/2010/main" val="1097461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42"/>
          <p:cNvSpPr txBox="1"/>
          <p:nvPr/>
        </p:nvSpPr>
        <p:spPr>
          <a:xfrm>
            <a:off x="1346650" y="1130725"/>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3500" b="1">
                <a:solidFill>
                  <a:srgbClr val="EAFF6A"/>
                </a:solidFill>
                <a:latin typeface="DM Sans"/>
                <a:ea typeface="DM Sans"/>
                <a:cs typeface="DM Sans"/>
                <a:sym typeface="DM Sans"/>
              </a:rPr>
              <a:t>Checkpoint: Revisión de código</a:t>
            </a:r>
            <a:endParaRPr sz="3500" b="1" i="0" u="none" strike="noStrike" cap="none">
              <a:solidFill>
                <a:schemeClr val="lt1"/>
              </a:solidFill>
              <a:latin typeface="DM Sans"/>
              <a:ea typeface="DM Sans"/>
              <a:cs typeface="DM Sans"/>
              <a:sym typeface="DM Sans"/>
            </a:endParaRPr>
          </a:p>
        </p:txBody>
      </p:sp>
      <p:sp>
        <p:nvSpPr>
          <p:cNvPr id="771" name="Google Shape;771;p142"/>
          <p:cNvSpPr txBox="1"/>
          <p:nvPr/>
        </p:nvSpPr>
        <p:spPr>
          <a:xfrm>
            <a:off x="1369800" y="3040450"/>
            <a:ext cx="68598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1500">
                <a:solidFill>
                  <a:schemeClr val="lt1"/>
                </a:solidFill>
                <a:latin typeface="DM Sans"/>
                <a:ea typeface="DM Sans"/>
                <a:cs typeface="DM Sans"/>
                <a:sym typeface="DM Sans"/>
              </a:rPr>
              <a:t>Destina este tiempo para ejecutar el proyecto que acabas de clonar, da una leída a los endpoints y entiende el funcionamiento general. ¡Puedes comenzar a utilizarlo para sentirte más cómodo al documentarlo!</a:t>
            </a:r>
            <a:endParaRPr sz="1500">
              <a:solidFill>
                <a:schemeClr val="lt1"/>
              </a:solidFill>
              <a:latin typeface="DM Sans"/>
              <a:ea typeface="DM Sans"/>
              <a:cs typeface="DM Sans"/>
              <a:sym typeface="DM Sans"/>
            </a:endParaRPr>
          </a:p>
        </p:txBody>
      </p:sp>
      <p:pic>
        <p:nvPicPr>
          <p:cNvPr id="772" name="Google Shape;772;p142"/>
          <p:cNvPicPr preferRelativeResize="0"/>
          <p:nvPr/>
        </p:nvPicPr>
        <p:blipFill>
          <a:blip r:embed="rId3">
            <a:alphaModFix/>
          </a:blip>
          <a:stretch>
            <a:fillRect/>
          </a:stretch>
        </p:blipFill>
        <p:spPr>
          <a:xfrm>
            <a:off x="3809550" y="468300"/>
            <a:ext cx="1295575" cy="1295575"/>
          </a:xfrm>
          <a:prstGeom prst="rect">
            <a:avLst/>
          </a:prstGeom>
          <a:noFill/>
          <a:ln>
            <a:noFill/>
          </a:ln>
        </p:spPr>
      </p:pic>
      <p:sp>
        <p:nvSpPr>
          <p:cNvPr id="773" name="Google Shape;773;p142"/>
          <p:cNvSpPr txBox="1"/>
          <p:nvPr/>
        </p:nvSpPr>
        <p:spPr>
          <a:xfrm rot="-2795">
            <a:off x="2769887" y="4360047"/>
            <a:ext cx="4059601" cy="4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50">
                <a:solidFill>
                  <a:schemeClr val="accent5"/>
                </a:solidFill>
                <a:latin typeface="DM Sans"/>
                <a:ea typeface="DM Sans"/>
                <a:cs typeface="DM Sans"/>
                <a:sym typeface="DM Sans"/>
              </a:rPr>
              <a:t>Tiempo estimado:</a:t>
            </a:r>
            <a:r>
              <a:rPr lang="es" sz="1550" b="1">
                <a:solidFill>
                  <a:schemeClr val="accent5"/>
                </a:solidFill>
                <a:latin typeface="DM Sans"/>
                <a:ea typeface="DM Sans"/>
                <a:cs typeface="DM Sans"/>
                <a:sym typeface="DM Sans"/>
              </a:rPr>
              <a:t> 5 minutos</a:t>
            </a:r>
            <a:endParaRPr sz="1550"/>
          </a:p>
        </p:txBody>
      </p:sp>
    </p:spTree>
    <p:extLst>
      <p:ext uri="{BB962C8B-B14F-4D97-AF65-F5344CB8AC3E}">
        <p14:creationId xmlns:p14="http://schemas.microsoft.com/office/powerpoint/2010/main" val="305566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43"/>
          <p:cNvSpPr txBox="1"/>
          <p:nvPr/>
        </p:nvSpPr>
        <p:spPr>
          <a:xfrm>
            <a:off x="278875" y="648600"/>
            <a:ext cx="60321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¡Hora de documentar! Instalación de Swagger</a:t>
            </a:r>
            <a:endParaRPr sz="3600" b="1" i="0" u="none" strike="noStrike" cap="none">
              <a:solidFill>
                <a:schemeClr val="dk1"/>
              </a:solidFill>
              <a:latin typeface="DM Sans"/>
              <a:ea typeface="DM Sans"/>
              <a:cs typeface="DM Sans"/>
              <a:sym typeface="DM Sans"/>
            </a:endParaRPr>
          </a:p>
        </p:txBody>
      </p:sp>
      <p:sp>
        <p:nvSpPr>
          <p:cNvPr id="779" name="Google Shape;779;p143"/>
          <p:cNvSpPr txBox="1"/>
          <p:nvPr/>
        </p:nvSpPr>
        <p:spPr>
          <a:xfrm>
            <a:off x="278875" y="1919300"/>
            <a:ext cx="43968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Lo primero será tener instalado Swagger, para ello, habrá que instalar dos dependencias: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b="1">
                <a:latin typeface="DM Sans"/>
                <a:ea typeface="DM Sans"/>
                <a:cs typeface="DM Sans"/>
                <a:sym typeface="DM Sans"/>
              </a:rPr>
              <a:t>swagger-jsdoc</a:t>
            </a:r>
            <a:r>
              <a:rPr lang="es" sz="1350">
                <a:latin typeface="DM Sans"/>
                <a:ea typeface="DM Sans"/>
                <a:cs typeface="DM Sans"/>
                <a:sym typeface="DM Sans"/>
              </a:rPr>
              <a:t>: Nos permitirá escribir nuestro archivo .yaml o .json, y a partir de ahí generará un apidoc</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b="1">
                <a:latin typeface="DM Sans"/>
                <a:ea typeface="DM Sans"/>
                <a:cs typeface="DM Sans"/>
                <a:sym typeface="DM Sans"/>
              </a:rPr>
              <a:t>swagger-ui-express</a:t>
            </a:r>
            <a:r>
              <a:rPr lang="es" sz="1350">
                <a:latin typeface="DM Sans"/>
                <a:ea typeface="DM Sans"/>
                <a:cs typeface="DM Sans"/>
                <a:sym typeface="DM Sans"/>
              </a:rPr>
              <a:t>: Nos permitirá linkear una interfaz gráfica que represente la documentación a partir de una ruta de nuestro servidor de express.</a:t>
            </a:r>
            <a:endParaRPr sz="1350">
              <a:latin typeface="DM Sans"/>
              <a:ea typeface="DM Sans"/>
              <a:cs typeface="DM Sans"/>
              <a:sym typeface="DM Sans"/>
            </a:endParaRPr>
          </a:p>
        </p:txBody>
      </p:sp>
      <p:grpSp>
        <p:nvGrpSpPr>
          <p:cNvPr id="780" name="Google Shape;780;p143"/>
          <p:cNvGrpSpPr/>
          <p:nvPr/>
        </p:nvGrpSpPr>
        <p:grpSpPr>
          <a:xfrm>
            <a:off x="152393" y="128849"/>
            <a:ext cx="431074" cy="431074"/>
            <a:chOff x="7605951" y="217673"/>
            <a:chExt cx="738900" cy="738900"/>
          </a:xfrm>
        </p:grpSpPr>
        <p:sp>
          <p:nvSpPr>
            <p:cNvPr id="781" name="Google Shape;781;p143"/>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2" name="Google Shape;782;p14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83" name="Google Shape;783;p143"/>
          <p:cNvSpPr txBox="1"/>
          <p:nvPr/>
        </p:nvSpPr>
        <p:spPr>
          <a:xfrm>
            <a:off x="625225" y="1288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784" name="Google Shape;784;p143"/>
          <p:cNvPicPr preferRelativeResize="0"/>
          <p:nvPr/>
        </p:nvPicPr>
        <p:blipFill>
          <a:blip r:embed="rId4">
            <a:alphaModFix/>
          </a:blip>
          <a:stretch>
            <a:fillRect/>
          </a:stretch>
        </p:blipFill>
        <p:spPr>
          <a:xfrm>
            <a:off x="4675675" y="2880426"/>
            <a:ext cx="3704100" cy="548260"/>
          </a:xfrm>
          <a:prstGeom prst="rect">
            <a:avLst/>
          </a:prstGeom>
          <a:noFill/>
          <a:ln>
            <a:noFill/>
          </a:ln>
        </p:spPr>
      </p:pic>
    </p:spTree>
    <p:extLst>
      <p:ext uri="{BB962C8B-B14F-4D97-AF65-F5344CB8AC3E}">
        <p14:creationId xmlns:p14="http://schemas.microsoft.com/office/powerpoint/2010/main" val="410574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44"/>
          <p:cNvSpPr txBox="1"/>
          <p:nvPr/>
        </p:nvSpPr>
        <p:spPr>
          <a:xfrm>
            <a:off x="430925" y="559925"/>
            <a:ext cx="60321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Creamos las opciones principales de swagger</a:t>
            </a:r>
            <a:endParaRPr sz="3600" b="1" i="0" u="none" strike="noStrike" cap="none">
              <a:solidFill>
                <a:schemeClr val="dk1"/>
              </a:solidFill>
              <a:latin typeface="DM Sans"/>
              <a:ea typeface="DM Sans"/>
              <a:cs typeface="DM Sans"/>
              <a:sym typeface="DM Sans"/>
            </a:endParaRPr>
          </a:p>
        </p:txBody>
      </p:sp>
      <p:sp>
        <p:nvSpPr>
          <p:cNvPr id="790" name="Google Shape;790;p144"/>
          <p:cNvSpPr txBox="1"/>
          <p:nvPr/>
        </p:nvSpPr>
        <p:spPr>
          <a:xfrm>
            <a:off x="430925" y="1743075"/>
            <a:ext cx="5043000" cy="298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Desglosemos de qué se trata cada propiedad:</a:t>
            </a:r>
            <a:endParaRPr sz="1350">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b="1">
                <a:latin typeface="DM Sans"/>
                <a:ea typeface="DM Sans"/>
                <a:cs typeface="DM Sans"/>
                <a:sym typeface="DM Sans"/>
              </a:rPr>
              <a:t>openapi: </a:t>
            </a:r>
            <a:r>
              <a:rPr lang="es" sz="1350">
                <a:latin typeface="DM Sans"/>
                <a:ea typeface="DM Sans"/>
                <a:cs typeface="DM Sans"/>
                <a:sym typeface="DM Sans"/>
              </a:rPr>
              <a:t>Sirve para especificar las reglas específicas que seguirá la openapi generada.</a:t>
            </a:r>
            <a:endParaRPr sz="1350">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b="1">
                <a:latin typeface="DM Sans"/>
                <a:ea typeface="DM Sans"/>
                <a:cs typeface="DM Sans"/>
                <a:sym typeface="DM Sans"/>
              </a:rPr>
              <a:t>title: </a:t>
            </a:r>
            <a:r>
              <a:rPr lang="es" sz="1350">
                <a:latin typeface="DM Sans"/>
                <a:ea typeface="DM Sans"/>
                <a:cs typeface="DM Sans"/>
                <a:sym typeface="DM Sans"/>
              </a:rPr>
              <a:t>Título de la API que estamos documentando.</a:t>
            </a:r>
            <a:endParaRPr sz="1350">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b="1">
                <a:latin typeface="DM Sans"/>
                <a:ea typeface="DM Sans"/>
                <a:cs typeface="DM Sans"/>
                <a:sym typeface="DM Sans"/>
              </a:rPr>
              <a:t>description</a:t>
            </a:r>
            <a:r>
              <a:rPr lang="es" sz="1350">
                <a:latin typeface="DM Sans"/>
                <a:ea typeface="DM Sans"/>
                <a:cs typeface="DM Sans"/>
                <a:sym typeface="DM Sans"/>
              </a:rPr>
              <a:t>: Descripción de la API que estamos documentando.</a:t>
            </a:r>
            <a:endParaRPr sz="1350">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b="1">
                <a:latin typeface="DM Sans"/>
                <a:ea typeface="DM Sans"/>
                <a:cs typeface="DM Sans"/>
                <a:sym typeface="DM Sans"/>
              </a:rPr>
              <a:t>apis</a:t>
            </a:r>
            <a:r>
              <a:rPr lang="es" sz="1350">
                <a:latin typeface="DM Sans"/>
                <a:ea typeface="DM Sans"/>
                <a:cs typeface="DM Sans"/>
                <a:sym typeface="DM Sans"/>
              </a:rPr>
              <a:t>: Aquí especificamos la ruta a los archivos que contendrán la documentación. la sintaxis utilizada indica que utilizaremos una carpeta </a:t>
            </a:r>
            <a:r>
              <a:rPr lang="es" sz="1350" b="1" i="1">
                <a:latin typeface="DM Sans"/>
                <a:ea typeface="DM Sans"/>
                <a:cs typeface="DM Sans"/>
                <a:sym typeface="DM Sans"/>
              </a:rPr>
              <a:t>docs</a:t>
            </a:r>
            <a:r>
              <a:rPr lang="es" sz="1350">
                <a:latin typeface="DM Sans"/>
                <a:ea typeface="DM Sans"/>
                <a:cs typeface="DM Sans"/>
                <a:sym typeface="DM Sans"/>
              </a:rPr>
              <a:t>, la cual contendrá subcarpetas con cada módulo a documentar.</a:t>
            </a:r>
            <a:endParaRPr sz="1350">
              <a:latin typeface="DM Sans"/>
              <a:ea typeface="DM Sans"/>
              <a:cs typeface="DM Sans"/>
              <a:sym typeface="DM Sans"/>
            </a:endParaRPr>
          </a:p>
        </p:txBody>
      </p:sp>
      <p:grpSp>
        <p:nvGrpSpPr>
          <p:cNvPr id="791" name="Google Shape;791;p144"/>
          <p:cNvGrpSpPr/>
          <p:nvPr/>
        </p:nvGrpSpPr>
        <p:grpSpPr>
          <a:xfrm>
            <a:off x="152393" y="128849"/>
            <a:ext cx="431074" cy="431074"/>
            <a:chOff x="7605951" y="217673"/>
            <a:chExt cx="738900" cy="738900"/>
          </a:xfrm>
        </p:grpSpPr>
        <p:sp>
          <p:nvSpPr>
            <p:cNvPr id="792" name="Google Shape;792;p144"/>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3" name="Google Shape;793;p144"/>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794" name="Google Shape;794;p144"/>
          <p:cNvSpPr txBox="1"/>
          <p:nvPr/>
        </p:nvSpPr>
        <p:spPr>
          <a:xfrm>
            <a:off x="625225" y="1288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pic>
        <p:nvPicPr>
          <p:cNvPr id="795" name="Google Shape;795;p144"/>
          <p:cNvPicPr preferRelativeResize="0"/>
          <p:nvPr/>
        </p:nvPicPr>
        <p:blipFill>
          <a:blip r:embed="rId4">
            <a:alphaModFix/>
          </a:blip>
          <a:stretch>
            <a:fillRect/>
          </a:stretch>
        </p:blipFill>
        <p:spPr>
          <a:xfrm>
            <a:off x="5244275" y="2406150"/>
            <a:ext cx="3714750" cy="1657350"/>
          </a:xfrm>
          <a:prstGeom prst="rect">
            <a:avLst/>
          </a:prstGeom>
          <a:noFill/>
          <a:ln>
            <a:noFill/>
          </a:ln>
        </p:spPr>
      </p:pic>
    </p:spTree>
    <p:extLst>
      <p:ext uri="{BB962C8B-B14F-4D97-AF65-F5344CB8AC3E}">
        <p14:creationId xmlns:p14="http://schemas.microsoft.com/office/powerpoint/2010/main" val="3217892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pSp>
        <p:nvGrpSpPr>
          <p:cNvPr id="800" name="Google Shape;800;p145"/>
          <p:cNvGrpSpPr/>
          <p:nvPr/>
        </p:nvGrpSpPr>
        <p:grpSpPr>
          <a:xfrm>
            <a:off x="152393" y="128849"/>
            <a:ext cx="431074" cy="431074"/>
            <a:chOff x="7605951" y="217673"/>
            <a:chExt cx="738900" cy="738900"/>
          </a:xfrm>
        </p:grpSpPr>
        <p:sp>
          <p:nvSpPr>
            <p:cNvPr id="801" name="Google Shape;801;p145"/>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2" name="Google Shape;802;p145"/>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803" name="Google Shape;803;p145"/>
          <p:cNvSpPr txBox="1"/>
          <p:nvPr/>
        </p:nvSpPr>
        <p:spPr>
          <a:xfrm>
            <a:off x="625225" y="1288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APROXIMACIÓN AL PROCESO</a:t>
            </a:r>
            <a:endParaRPr>
              <a:solidFill>
                <a:schemeClr val="dk1"/>
              </a:solidFill>
              <a:latin typeface="DM Sans"/>
              <a:ea typeface="DM Sans"/>
              <a:cs typeface="DM Sans"/>
              <a:sym typeface="DM Sans"/>
            </a:endParaRPr>
          </a:p>
        </p:txBody>
      </p:sp>
      <p:sp>
        <p:nvSpPr>
          <p:cNvPr id="804" name="Google Shape;804;p145"/>
          <p:cNvSpPr txBox="1"/>
          <p:nvPr/>
        </p:nvSpPr>
        <p:spPr>
          <a:xfrm>
            <a:off x="475500" y="559925"/>
            <a:ext cx="6682800" cy="1209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700" b="1">
                <a:solidFill>
                  <a:schemeClr val="dk1"/>
                </a:solidFill>
                <a:latin typeface="DM Sans"/>
                <a:ea typeface="DM Sans"/>
                <a:cs typeface="DM Sans"/>
                <a:sym typeface="DM Sans"/>
              </a:rPr>
              <a:t>Conectamos Swagger a nuestro servidor de Express</a:t>
            </a:r>
            <a:endParaRPr sz="3700" b="1" i="0" u="none" strike="noStrike" cap="none">
              <a:solidFill>
                <a:schemeClr val="dk1"/>
              </a:solidFill>
              <a:latin typeface="DM Sans"/>
              <a:ea typeface="DM Sans"/>
              <a:cs typeface="DM Sans"/>
              <a:sym typeface="DM Sans"/>
            </a:endParaRPr>
          </a:p>
        </p:txBody>
      </p:sp>
      <p:sp>
        <p:nvSpPr>
          <p:cNvPr id="805" name="Google Shape;805;p145"/>
          <p:cNvSpPr txBox="1"/>
          <p:nvPr/>
        </p:nvSpPr>
        <p:spPr>
          <a:xfrm>
            <a:off x="560550" y="1992688"/>
            <a:ext cx="53244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las opciones ya generadas, falta hacer la conexión final. tomaremos las opciones indicadas y colocaremos las siguientes líneas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Ejecutemos el servidor y visitemos la ruta que recién definimos.</a:t>
            </a:r>
            <a:endParaRPr sz="1350">
              <a:latin typeface="DM Sans"/>
              <a:ea typeface="DM Sans"/>
              <a:cs typeface="DM Sans"/>
              <a:sym typeface="DM Sans"/>
            </a:endParaRPr>
          </a:p>
        </p:txBody>
      </p:sp>
      <p:pic>
        <p:nvPicPr>
          <p:cNvPr id="806" name="Google Shape;806;p145"/>
          <p:cNvPicPr preferRelativeResize="0"/>
          <p:nvPr/>
        </p:nvPicPr>
        <p:blipFill>
          <a:blip r:embed="rId4">
            <a:alphaModFix/>
          </a:blip>
          <a:stretch>
            <a:fillRect/>
          </a:stretch>
        </p:blipFill>
        <p:spPr>
          <a:xfrm>
            <a:off x="625225" y="3006675"/>
            <a:ext cx="5457549" cy="541150"/>
          </a:xfrm>
          <a:prstGeom prst="rect">
            <a:avLst/>
          </a:prstGeom>
          <a:noFill/>
          <a:ln>
            <a:noFill/>
          </a:ln>
        </p:spPr>
      </p:pic>
    </p:spTree>
    <p:extLst>
      <p:ext uri="{BB962C8B-B14F-4D97-AF65-F5344CB8AC3E}">
        <p14:creationId xmlns:p14="http://schemas.microsoft.com/office/powerpoint/2010/main" val="2010710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46"/>
          <p:cNvSpPr txBox="1"/>
          <p:nvPr/>
        </p:nvSpPr>
        <p:spPr>
          <a:xfrm>
            <a:off x="1589525" y="598725"/>
            <a:ext cx="6153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Así debería verse el archivo app.js en panorama completo:</a:t>
            </a:r>
            <a:endParaRPr sz="1350" b="1">
              <a:solidFill>
                <a:schemeClr val="lt1"/>
              </a:solidFill>
              <a:latin typeface="DM Sans"/>
              <a:ea typeface="DM Sans"/>
              <a:cs typeface="DM Sans"/>
              <a:sym typeface="DM Sans"/>
            </a:endParaRPr>
          </a:p>
        </p:txBody>
      </p:sp>
      <p:grpSp>
        <p:nvGrpSpPr>
          <p:cNvPr id="812" name="Google Shape;812;p146"/>
          <p:cNvGrpSpPr/>
          <p:nvPr/>
        </p:nvGrpSpPr>
        <p:grpSpPr>
          <a:xfrm>
            <a:off x="152393" y="128849"/>
            <a:ext cx="431074" cy="431074"/>
            <a:chOff x="7605951" y="217673"/>
            <a:chExt cx="738900" cy="738900"/>
          </a:xfrm>
        </p:grpSpPr>
        <p:sp>
          <p:nvSpPr>
            <p:cNvPr id="813" name="Google Shape;813;p146"/>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 name="Google Shape;814;p14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815" name="Google Shape;815;p146"/>
          <p:cNvSpPr txBox="1"/>
          <p:nvPr/>
        </p:nvSpPr>
        <p:spPr>
          <a:xfrm>
            <a:off x="625225" y="1288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816" name="Google Shape;816;p146"/>
          <p:cNvPicPr preferRelativeResize="0"/>
          <p:nvPr/>
        </p:nvPicPr>
        <p:blipFill>
          <a:blip r:embed="rId4">
            <a:alphaModFix/>
          </a:blip>
          <a:stretch>
            <a:fillRect/>
          </a:stretch>
        </p:blipFill>
        <p:spPr>
          <a:xfrm>
            <a:off x="1395850" y="1117800"/>
            <a:ext cx="6352293" cy="3847575"/>
          </a:xfrm>
          <a:prstGeom prst="rect">
            <a:avLst/>
          </a:prstGeom>
          <a:noFill/>
          <a:ln>
            <a:noFill/>
          </a:ln>
        </p:spPr>
      </p:pic>
    </p:spTree>
    <p:extLst>
      <p:ext uri="{BB962C8B-B14F-4D97-AF65-F5344CB8AC3E}">
        <p14:creationId xmlns:p14="http://schemas.microsoft.com/office/powerpoint/2010/main" val="2384136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grpSp>
        <p:nvGrpSpPr>
          <p:cNvPr id="821" name="Google Shape;821;p147"/>
          <p:cNvGrpSpPr/>
          <p:nvPr/>
        </p:nvGrpSpPr>
        <p:grpSpPr>
          <a:xfrm>
            <a:off x="152393" y="128849"/>
            <a:ext cx="431074" cy="431074"/>
            <a:chOff x="7605951" y="217673"/>
            <a:chExt cx="738900" cy="738900"/>
          </a:xfrm>
        </p:grpSpPr>
        <p:sp>
          <p:nvSpPr>
            <p:cNvPr id="822" name="Google Shape;822;p147"/>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3" name="Google Shape;823;p147"/>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824" name="Google Shape;824;p147"/>
          <p:cNvSpPr txBox="1"/>
          <p:nvPr/>
        </p:nvSpPr>
        <p:spPr>
          <a:xfrm>
            <a:off x="625225" y="1288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825" name="Google Shape;825;p147"/>
          <p:cNvPicPr preferRelativeResize="0"/>
          <p:nvPr/>
        </p:nvPicPr>
        <p:blipFill>
          <a:blip r:embed="rId4">
            <a:alphaModFix/>
          </a:blip>
          <a:stretch>
            <a:fillRect/>
          </a:stretch>
        </p:blipFill>
        <p:spPr>
          <a:xfrm>
            <a:off x="1171575" y="843673"/>
            <a:ext cx="6800850" cy="3743325"/>
          </a:xfrm>
          <a:prstGeom prst="rect">
            <a:avLst/>
          </a:prstGeom>
          <a:noFill/>
          <a:ln>
            <a:noFill/>
          </a:ln>
        </p:spPr>
      </p:pic>
    </p:spTree>
    <p:extLst>
      <p:ext uri="{BB962C8B-B14F-4D97-AF65-F5344CB8AC3E}">
        <p14:creationId xmlns:p14="http://schemas.microsoft.com/office/powerpoint/2010/main" val="104771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831" name="Google Shape;831;p14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1655138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9"/>
          <p:cNvSpPr txBox="1"/>
          <p:nvPr/>
        </p:nvSpPr>
        <p:spPr>
          <a:xfrm>
            <a:off x="1392150" y="1925250"/>
            <a:ext cx="6359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Escribiendo nuestro</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archivo de configuración</a:t>
            </a:r>
            <a:endParaRPr sz="4000" b="1" i="0" u="none" strike="noStrike" cap="none">
              <a:solidFill>
                <a:srgbClr val="EA90FF"/>
              </a:solidFill>
              <a:latin typeface="DM Sans"/>
              <a:ea typeface="DM Sans"/>
              <a:cs typeface="DM Sans"/>
              <a:sym typeface="DM Sans"/>
            </a:endParaRPr>
          </a:p>
        </p:txBody>
      </p:sp>
    </p:spTree>
    <p:extLst>
      <p:ext uri="{BB962C8B-B14F-4D97-AF65-F5344CB8AC3E}">
        <p14:creationId xmlns:p14="http://schemas.microsoft.com/office/powerpoint/2010/main" val="3383688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50"/>
          <p:cNvSpPr txBox="1"/>
          <p:nvPr/>
        </p:nvSpPr>
        <p:spPr>
          <a:xfrm>
            <a:off x="501450" y="451000"/>
            <a:ext cx="66009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600" b="1">
                <a:solidFill>
                  <a:schemeClr val="dk1"/>
                </a:solidFill>
                <a:latin typeface="DM Sans"/>
                <a:ea typeface="DM Sans"/>
                <a:cs typeface="DM Sans"/>
                <a:sym typeface="DM Sans"/>
              </a:rPr>
              <a:t>Swagger reportándose al servicio</a:t>
            </a:r>
            <a:endParaRPr sz="3600" b="1" i="0" u="none" strike="noStrike" cap="none">
              <a:solidFill>
                <a:schemeClr val="dk1"/>
              </a:solidFill>
              <a:latin typeface="DM Sans"/>
              <a:ea typeface="DM Sans"/>
              <a:cs typeface="DM Sans"/>
              <a:sym typeface="DM Sans"/>
            </a:endParaRPr>
          </a:p>
        </p:txBody>
      </p:sp>
      <p:sp>
        <p:nvSpPr>
          <p:cNvPr id="842" name="Google Shape;842;p150"/>
          <p:cNvSpPr txBox="1"/>
          <p:nvPr/>
        </p:nvSpPr>
        <p:spPr>
          <a:xfrm>
            <a:off x="501450" y="1776400"/>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Una vez llegando a la vista principal, podremos visualizar una interfaz gráfica lista para comenzar a mostrar los elementos que queramos documentar.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resto consiste en escribir nuestros .yaml para comenzar con las especificaciones.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Una documentación como mínimo debe contar con los siguientes elementos:</a:t>
            </a:r>
            <a:endParaRPr sz="1350">
              <a:latin typeface="DM Sans"/>
              <a:ea typeface="DM Sans"/>
              <a:cs typeface="DM Sans"/>
              <a:sym typeface="DM Sans"/>
            </a:endParaRPr>
          </a:p>
        </p:txBody>
      </p:sp>
      <p:sp>
        <p:nvSpPr>
          <p:cNvPr id="843" name="Google Shape;843;p150"/>
          <p:cNvSpPr txBox="1"/>
          <p:nvPr/>
        </p:nvSpPr>
        <p:spPr>
          <a:xfrm>
            <a:off x="4479150" y="1544250"/>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Schemas.</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Routes.</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Inputs.</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Responses.</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Con estos elementos podemos comenzar a estructurar una documentación sólida para un proyecto. </a:t>
            </a:r>
            <a:endParaRPr sz="1350">
              <a:latin typeface="DM Sans"/>
              <a:ea typeface="DM Sans"/>
              <a:cs typeface="DM Sans"/>
              <a:sym typeface="DM Sans"/>
            </a:endParaRPr>
          </a:p>
        </p:txBody>
      </p:sp>
      <p:pic>
        <p:nvPicPr>
          <p:cNvPr id="844" name="Google Shape;844;p150"/>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86127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84"/>
          <p:cNvSpPr txBox="1"/>
          <p:nvPr/>
        </p:nvSpPr>
        <p:spPr>
          <a:xfrm>
            <a:off x="1461300" y="21258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Seguridad &amp; Documentación de API</a:t>
            </a:r>
            <a:endParaRPr sz="4000" b="1">
              <a:solidFill>
                <a:srgbClr val="EAFF6A"/>
              </a:solidFill>
              <a:latin typeface="DM Sans"/>
              <a:ea typeface="DM Sans"/>
              <a:cs typeface="DM Sans"/>
              <a:sym typeface="DM Sans"/>
            </a:endParaRPr>
          </a:p>
        </p:txBody>
      </p:sp>
      <p:sp>
        <p:nvSpPr>
          <p:cNvPr id="279" name="Google Shape;279;p84"/>
          <p:cNvSpPr txBox="1"/>
          <p:nvPr/>
        </p:nvSpPr>
        <p:spPr>
          <a:xfrm>
            <a:off x="1461300" y="153810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a:t>
            </a:r>
            <a:r>
              <a:rPr lang="es" sz="1800" b="1">
                <a:solidFill>
                  <a:schemeClr val="lt1"/>
                </a:solidFill>
                <a:latin typeface="DM Sans"/>
                <a:ea typeface="DM Sans"/>
                <a:cs typeface="DM Sans"/>
                <a:sym typeface="DM Sans"/>
              </a:rPr>
              <a:t>20. </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51"/>
          <p:cNvSpPr txBox="1"/>
          <p:nvPr/>
        </p:nvSpPr>
        <p:spPr>
          <a:xfrm>
            <a:off x="475500" y="468300"/>
            <a:ext cx="5709000" cy="1680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Crearemos una carpeta para cada respectiva entidad</a:t>
            </a:r>
            <a:endParaRPr sz="3600" b="1" i="0" u="none" strike="noStrike" cap="none">
              <a:solidFill>
                <a:schemeClr val="dk1"/>
              </a:solidFill>
              <a:latin typeface="DM Sans"/>
              <a:ea typeface="DM Sans"/>
              <a:cs typeface="DM Sans"/>
              <a:sym typeface="DM Sans"/>
            </a:endParaRPr>
          </a:p>
        </p:txBody>
      </p:sp>
      <p:sp>
        <p:nvSpPr>
          <p:cNvPr id="850" name="Google Shape;850;p151"/>
          <p:cNvSpPr txBox="1"/>
          <p:nvPr/>
        </p:nvSpPr>
        <p:spPr>
          <a:xfrm>
            <a:off x="475500" y="2475375"/>
            <a:ext cx="44265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Según los elementos que haya que documentar, cada entidad tendrá una carpeta con un archivo correspondiente a dicha entidad. Sobre este archivo escribiremos todos los elementos que enlistamos anteriormente.</a:t>
            </a:r>
            <a:endParaRPr sz="1350">
              <a:latin typeface="DM Sans"/>
              <a:ea typeface="DM Sans"/>
              <a:cs typeface="DM Sans"/>
              <a:sym typeface="DM Sans"/>
            </a:endParaRPr>
          </a:p>
        </p:txBody>
      </p:sp>
      <p:pic>
        <p:nvPicPr>
          <p:cNvPr id="851" name="Google Shape;851;p151"/>
          <p:cNvPicPr preferRelativeResize="0"/>
          <p:nvPr/>
        </p:nvPicPr>
        <p:blipFill>
          <a:blip r:embed="rId3">
            <a:alphaModFix/>
          </a:blip>
          <a:stretch>
            <a:fillRect/>
          </a:stretch>
        </p:blipFill>
        <p:spPr>
          <a:xfrm>
            <a:off x="5417250" y="2227625"/>
            <a:ext cx="3042950" cy="1719175"/>
          </a:xfrm>
          <a:prstGeom prst="rect">
            <a:avLst/>
          </a:prstGeom>
          <a:noFill/>
          <a:ln>
            <a:noFill/>
          </a:ln>
        </p:spPr>
      </p:pic>
    </p:spTree>
    <p:extLst>
      <p:ext uri="{BB962C8B-B14F-4D97-AF65-F5344CB8AC3E}">
        <p14:creationId xmlns:p14="http://schemas.microsoft.com/office/powerpoint/2010/main" val="3909347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52"/>
          <p:cNvSpPr txBox="1"/>
          <p:nvPr/>
        </p:nvSpPr>
        <p:spPr>
          <a:xfrm>
            <a:off x="475500" y="468300"/>
            <a:ext cx="60321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Definiendo rutas</a:t>
            </a:r>
            <a:endParaRPr sz="3700" b="1" i="0" u="none" strike="noStrike" cap="none">
              <a:solidFill>
                <a:schemeClr val="dk1"/>
              </a:solidFill>
              <a:latin typeface="DM Sans"/>
              <a:ea typeface="DM Sans"/>
              <a:cs typeface="DM Sans"/>
              <a:sym typeface="DM Sans"/>
            </a:endParaRPr>
          </a:p>
        </p:txBody>
      </p:sp>
      <p:sp>
        <p:nvSpPr>
          <p:cNvPr id="857" name="Google Shape;857;p152"/>
          <p:cNvSpPr txBox="1"/>
          <p:nvPr/>
        </p:nvSpPr>
        <p:spPr>
          <a:xfrm>
            <a:off x="475500" y="1249750"/>
            <a:ext cx="42408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palabra reservada </a:t>
            </a:r>
            <a:r>
              <a:rPr lang="es" sz="1350" b="1">
                <a:latin typeface="DM Sans"/>
                <a:ea typeface="DM Sans"/>
                <a:cs typeface="DM Sans"/>
                <a:sym typeface="DM Sans"/>
              </a:rPr>
              <a:t>paths</a:t>
            </a:r>
            <a:r>
              <a:rPr lang="es" sz="1350">
                <a:latin typeface="DM Sans"/>
                <a:ea typeface="DM Sans"/>
                <a:cs typeface="DM Sans"/>
                <a:sym typeface="DM Sans"/>
              </a:rPr>
              <a:t> sirve para colocar cada ruta que se encuentre en nuestro respectivo router. Ésta contendrá, de manera indentada, todos los métodos que estén relacionados con esa ruta (en este proyecto sólo está relacionado con el método get)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Cada método puede tener una breve descripción de la intención del endpoint, así también como una etiqueta para agrupar en la documentación.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Una vez escrita, podemos visualizar los cambios directamente en la interfaz gráfica que tenemos de Swagger</a:t>
            </a:r>
            <a:endParaRPr sz="1350">
              <a:latin typeface="DM Sans"/>
              <a:ea typeface="DM Sans"/>
              <a:cs typeface="DM Sans"/>
              <a:sym typeface="DM Sans"/>
            </a:endParaRPr>
          </a:p>
        </p:txBody>
      </p:sp>
      <p:pic>
        <p:nvPicPr>
          <p:cNvPr id="858" name="Google Shape;858;p152"/>
          <p:cNvPicPr preferRelativeResize="0"/>
          <p:nvPr/>
        </p:nvPicPr>
        <p:blipFill>
          <a:blip r:embed="rId3">
            <a:alphaModFix/>
          </a:blip>
          <a:stretch>
            <a:fillRect/>
          </a:stretch>
        </p:blipFill>
        <p:spPr>
          <a:xfrm>
            <a:off x="4918975" y="1474188"/>
            <a:ext cx="3486150" cy="1466850"/>
          </a:xfrm>
          <a:prstGeom prst="rect">
            <a:avLst/>
          </a:prstGeom>
          <a:noFill/>
          <a:ln>
            <a:noFill/>
          </a:ln>
        </p:spPr>
      </p:pic>
      <p:pic>
        <p:nvPicPr>
          <p:cNvPr id="859" name="Google Shape;859;p152"/>
          <p:cNvPicPr preferRelativeResize="0"/>
          <p:nvPr/>
        </p:nvPicPr>
        <p:blipFill>
          <a:blip r:embed="rId4">
            <a:alphaModFix/>
          </a:blip>
          <a:stretch>
            <a:fillRect/>
          </a:stretch>
        </p:blipFill>
        <p:spPr>
          <a:xfrm>
            <a:off x="4918973" y="3249725"/>
            <a:ext cx="3940175" cy="949650"/>
          </a:xfrm>
          <a:prstGeom prst="rect">
            <a:avLst/>
          </a:prstGeom>
          <a:noFill/>
          <a:ln>
            <a:noFill/>
          </a:ln>
        </p:spPr>
      </p:pic>
    </p:spTree>
    <p:extLst>
      <p:ext uri="{BB962C8B-B14F-4D97-AF65-F5344CB8AC3E}">
        <p14:creationId xmlns:p14="http://schemas.microsoft.com/office/powerpoint/2010/main" val="494045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53"/>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53"/>
          <p:cNvSpPr txBox="1"/>
          <p:nvPr/>
        </p:nvSpPr>
        <p:spPr>
          <a:xfrm>
            <a:off x="5703125" y="942475"/>
            <a:ext cx="29103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700" b="1">
                <a:solidFill>
                  <a:schemeClr val="dk1"/>
                </a:solidFill>
                <a:latin typeface="DM Sans"/>
                <a:ea typeface="DM Sans"/>
                <a:cs typeface="DM Sans"/>
                <a:sym typeface="DM Sans"/>
              </a:rPr>
              <a:t>Respuestas</a:t>
            </a:r>
            <a:endParaRPr sz="3700" b="1" i="0" u="none" strike="noStrike" cap="none">
              <a:solidFill>
                <a:schemeClr val="dk1"/>
              </a:solidFill>
              <a:latin typeface="DM Sans"/>
              <a:ea typeface="DM Sans"/>
              <a:cs typeface="DM Sans"/>
              <a:sym typeface="DM Sans"/>
            </a:endParaRPr>
          </a:p>
        </p:txBody>
      </p:sp>
      <p:sp>
        <p:nvSpPr>
          <p:cNvPr id="866" name="Google Shape;866;p153"/>
          <p:cNvSpPr txBox="1"/>
          <p:nvPr/>
        </p:nvSpPr>
        <p:spPr>
          <a:xfrm>
            <a:off x="5286700" y="2139300"/>
            <a:ext cx="3964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867" name="Google Shape;867;p153"/>
          <p:cNvPicPr preferRelativeResize="0"/>
          <p:nvPr/>
        </p:nvPicPr>
        <p:blipFill>
          <a:blip r:embed="rId3">
            <a:alphaModFix/>
          </a:blip>
          <a:stretch>
            <a:fillRect/>
          </a:stretch>
        </p:blipFill>
        <p:spPr>
          <a:xfrm>
            <a:off x="86400" y="843176"/>
            <a:ext cx="5390874" cy="1094625"/>
          </a:xfrm>
          <a:prstGeom prst="rect">
            <a:avLst/>
          </a:prstGeom>
          <a:noFill/>
          <a:ln>
            <a:noFill/>
          </a:ln>
        </p:spPr>
      </p:pic>
      <p:sp>
        <p:nvSpPr>
          <p:cNvPr id="868" name="Google Shape;868;p153"/>
          <p:cNvSpPr txBox="1"/>
          <p:nvPr/>
        </p:nvSpPr>
        <p:spPr>
          <a:xfrm>
            <a:off x="5703125" y="1730513"/>
            <a:ext cx="29562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Cada método puede devolver diferentes statuses al momento de procesarse, de modo que es bueno informar qué representa cada uno de estos errores, para ser más informativo.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Podemos notar cómo, si abrimos el endpoint generado por Swagger, vienen dichas descripciones ligadas al método y al status. </a:t>
            </a:r>
            <a:endParaRPr sz="1350">
              <a:latin typeface="DM Sans"/>
              <a:ea typeface="DM Sans"/>
              <a:cs typeface="DM Sans"/>
              <a:sym typeface="DM Sans"/>
            </a:endParaRPr>
          </a:p>
        </p:txBody>
      </p:sp>
      <p:pic>
        <p:nvPicPr>
          <p:cNvPr id="869" name="Google Shape;869;p153"/>
          <p:cNvPicPr preferRelativeResize="0"/>
          <p:nvPr/>
        </p:nvPicPr>
        <p:blipFill>
          <a:blip r:embed="rId4">
            <a:alphaModFix/>
          </a:blip>
          <a:stretch>
            <a:fillRect/>
          </a:stretch>
        </p:blipFill>
        <p:spPr>
          <a:xfrm>
            <a:off x="86400" y="2062613"/>
            <a:ext cx="5390874" cy="2237711"/>
          </a:xfrm>
          <a:prstGeom prst="rect">
            <a:avLst/>
          </a:prstGeom>
          <a:noFill/>
          <a:ln>
            <a:noFill/>
          </a:ln>
        </p:spPr>
      </p:pic>
    </p:spTree>
    <p:extLst>
      <p:ext uri="{BB962C8B-B14F-4D97-AF65-F5344CB8AC3E}">
        <p14:creationId xmlns:p14="http://schemas.microsoft.com/office/powerpoint/2010/main" val="44290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54"/>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54"/>
          <p:cNvSpPr txBox="1"/>
          <p:nvPr/>
        </p:nvSpPr>
        <p:spPr>
          <a:xfrm>
            <a:off x="4695350" y="892338"/>
            <a:ext cx="40974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700" b="1">
                <a:solidFill>
                  <a:schemeClr val="dk1"/>
                </a:solidFill>
                <a:latin typeface="DM Sans"/>
                <a:ea typeface="DM Sans"/>
                <a:cs typeface="DM Sans"/>
                <a:sym typeface="DM Sans"/>
              </a:rPr>
              <a:t>Try it out</a:t>
            </a:r>
            <a:endParaRPr sz="3700" b="1" i="0" u="none" strike="noStrike" cap="none">
              <a:solidFill>
                <a:schemeClr val="dk1"/>
              </a:solidFill>
              <a:latin typeface="DM Sans"/>
              <a:ea typeface="DM Sans"/>
              <a:cs typeface="DM Sans"/>
              <a:sym typeface="DM Sans"/>
            </a:endParaRPr>
          </a:p>
        </p:txBody>
      </p:sp>
      <p:sp>
        <p:nvSpPr>
          <p:cNvPr id="876" name="Google Shape;876;p154"/>
          <p:cNvSpPr txBox="1"/>
          <p:nvPr/>
        </p:nvSpPr>
        <p:spPr>
          <a:xfrm>
            <a:off x="5179500" y="2293388"/>
            <a:ext cx="3964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sp>
        <p:nvSpPr>
          <p:cNvPr id="877" name="Google Shape;877;p154"/>
          <p:cNvSpPr txBox="1"/>
          <p:nvPr/>
        </p:nvSpPr>
        <p:spPr>
          <a:xfrm>
            <a:off x="4695350" y="1773175"/>
            <a:ext cx="3827700" cy="227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¿Notas el botón en la esquina superior derecha que dice “Try it out”? ¡Maravilloso! Swagger no sólo se encarga de informar sobre el endpoint, sino que también nos da la posibilidad de ejecutar dicha consulta al alcance de un botón.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Al presionar el botón, obtendremos más abajo información de la petición que se realizó, además del resultado obtenido.</a:t>
            </a:r>
            <a:r>
              <a:rPr lang="es"/>
              <a:t> </a:t>
            </a:r>
            <a:endParaRPr/>
          </a:p>
        </p:txBody>
      </p:sp>
      <p:pic>
        <p:nvPicPr>
          <p:cNvPr id="878" name="Google Shape;878;p154"/>
          <p:cNvPicPr preferRelativeResize="0"/>
          <p:nvPr/>
        </p:nvPicPr>
        <p:blipFill>
          <a:blip r:embed="rId3">
            <a:alphaModFix/>
          </a:blip>
          <a:stretch>
            <a:fillRect/>
          </a:stretch>
        </p:blipFill>
        <p:spPr>
          <a:xfrm>
            <a:off x="102938" y="354875"/>
            <a:ext cx="4193124" cy="1740525"/>
          </a:xfrm>
          <a:prstGeom prst="rect">
            <a:avLst/>
          </a:prstGeom>
          <a:noFill/>
          <a:ln>
            <a:noFill/>
          </a:ln>
        </p:spPr>
      </p:pic>
      <p:pic>
        <p:nvPicPr>
          <p:cNvPr id="879" name="Google Shape;879;p154"/>
          <p:cNvPicPr preferRelativeResize="0"/>
          <p:nvPr/>
        </p:nvPicPr>
        <p:blipFill>
          <a:blip r:embed="rId4">
            <a:alphaModFix/>
          </a:blip>
          <a:stretch>
            <a:fillRect/>
          </a:stretch>
        </p:blipFill>
        <p:spPr>
          <a:xfrm>
            <a:off x="102950" y="2137600"/>
            <a:ext cx="4193100" cy="2693852"/>
          </a:xfrm>
          <a:prstGeom prst="rect">
            <a:avLst/>
          </a:prstGeom>
          <a:noFill/>
          <a:ln>
            <a:noFill/>
          </a:ln>
        </p:spPr>
      </p:pic>
    </p:spTree>
    <p:extLst>
      <p:ext uri="{BB962C8B-B14F-4D97-AF65-F5344CB8AC3E}">
        <p14:creationId xmlns:p14="http://schemas.microsoft.com/office/powerpoint/2010/main" val="943690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55"/>
          <p:cNvSpPr txBox="1"/>
          <p:nvPr/>
        </p:nvSpPr>
        <p:spPr>
          <a:xfrm>
            <a:off x="475500" y="468300"/>
            <a:ext cx="60321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Generando componentes</a:t>
            </a:r>
            <a:endParaRPr sz="3100" b="1" i="0" u="none" strike="noStrike" cap="none">
              <a:solidFill>
                <a:schemeClr val="dk1"/>
              </a:solidFill>
              <a:latin typeface="DM Sans"/>
              <a:ea typeface="DM Sans"/>
              <a:cs typeface="DM Sans"/>
              <a:sym typeface="DM Sans"/>
            </a:endParaRPr>
          </a:p>
        </p:txBody>
      </p:sp>
      <p:sp>
        <p:nvSpPr>
          <p:cNvPr id="885" name="Google Shape;885;p155"/>
          <p:cNvSpPr txBox="1"/>
          <p:nvPr/>
        </p:nvSpPr>
        <p:spPr>
          <a:xfrm>
            <a:off x="475500" y="1273675"/>
            <a:ext cx="4881600" cy="330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Sería maravilloso contar con un ejemplo de un usuario, es decir, en múltiples ocasiones tenemos problemas para abstraer y proyectar un objeto, utilizando Swagger podemos generar un </a:t>
            </a:r>
            <a:r>
              <a:rPr lang="es" sz="1350" b="1">
                <a:latin typeface="DM Sans"/>
                <a:ea typeface="DM Sans"/>
                <a:cs typeface="DM Sans"/>
                <a:sym typeface="DM Sans"/>
              </a:rPr>
              <a:t>schema</a:t>
            </a:r>
            <a:r>
              <a:rPr lang="es" sz="1350">
                <a:latin typeface="DM Sans"/>
                <a:ea typeface="DM Sans"/>
                <a:cs typeface="DM Sans"/>
                <a:sym typeface="DM Sans"/>
              </a:rPr>
              <a:t> de usuario, para tener una idea más clara de </a:t>
            </a:r>
            <a:r>
              <a:rPr lang="es" sz="1350" b="1">
                <a:latin typeface="DM Sans"/>
                <a:ea typeface="DM Sans"/>
                <a:cs typeface="DM Sans"/>
                <a:sym typeface="DM Sans"/>
              </a:rPr>
              <a:t>qué es lo que realmente representa esa entidad en nuestro aplicativo</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Ahora, debajo de </a:t>
            </a:r>
            <a:r>
              <a:rPr lang="es" sz="1350" b="1">
                <a:latin typeface="DM Sans"/>
                <a:ea typeface="DM Sans"/>
                <a:cs typeface="DM Sans"/>
                <a:sym typeface="DM Sans"/>
              </a:rPr>
              <a:t>paths</a:t>
            </a:r>
            <a:r>
              <a:rPr lang="es" sz="1350">
                <a:latin typeface="DM Sans"/>
                <a:ea typeface="DM Sans"/>
                <a:cs typeface="DM Sans"/>
                <a:sym typeface="DM Sans"/>
              </a:rPr>
              <a:t> en nuestro archivo users.yaml, procederemos a definir otro elemento llamado </a:t>
            </a:r>
            <a:r>
              <a:rPr lang="es" sz="1350" b="1" i="1">
                <a:latin typeface="DM Sans"/>
                <a:ea typeface="DM Sans"/>
                <a:cs typeface="DM Sans"/>
                <a:sym typeface="DM Sans"/>
              </a:rPr>
              <a:t>components</a:t>
            </a:r>
            <a:r>
              <a:rPr lang="es" sz="1350" i="1">
                <a:latin typeface="DM Sans"/>
                <a:ea typeface="DM Sans"/>
                <a:cs typeface="DM Sans"/>
                <a:sym typeface="DM Sans"/>
              </a:rPr>
              <a:t>.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Los componentes pueden contener:</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Esquemas de una entidad.</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Modelos de respuestas.</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Esquemas de Inputs para un método particular</a:t>
            </a:r>
            <a:endParaRPr sz="1350">
              <a:latin typeface="DM Sans"/>
              <a:ea typeface="DM Sans"/>
              <a:cs typeface="DM Sans"/>
              <a:sym typeface="DM Sans"/>
            </a:endParaRPr>
          </a:p>
        </p:txBody>
      </p:sp>
    </p:spTree>
    <p:extLst>
      <p:ext uri="{BB962C8B-B14F-4D97-AF65-F5344CB8AC3E}">
        <p14:creationId xmlns:p14="http://schemas.microsoft.com/office/powerpoint/2010/main" val="3662550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56"/>
          <p:cNvSpPr txBox="1"/>
          <p:nvPr/>
        </p:nvSpPr>
        <p:spPr>
          <a:xfrm>
            <a:off x="1495500" y="31775"/>
            <a:ext cx="6153000" cy="7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b="1">
                <a:solidFill>
                  <a:schemeClr val="lt1"/>
                </a:solidFill>
                <a:latin typeface="DM Sans"/>
                <a:ea typeface="DM Sans"/>
                <a:cs typeface="DM Sans"/>
                <a:sym typeface="DM Sans"/>
              </a:rPr>
              <a:t>Definiendo un schema de tipo User. Nota cómo cada propiedad de este esquema cuenta con un tipo de dato y una descripción de lo que representa.</a:t>
            </a:r>
            <a:endParaRPr sz="1250" b="1">
              <a:solidFill>
                <a:schemeClr val="lt1"/>
              </a:solidFill>
              <a:latin typeface="DM Sans"/>
              <a:ea typeface="DM Sans"/>
              <a:cs typeface="DM Sans"/>
              <a:sym typeface="DM Sans"/>
            </a:endParaRPr>
          </a:p>
          <a:p>
            <a:pPr marL="0" lvl="0" indent="0" algn="l" rtl="0">
              <a:spcBef>
                <a:spcPts val="0"/>
              </a:spcBef>
              <a:spcAft>
                <a:spcPts val="0"/>
              </a:spcAft>
              <a:buNone/>
            </a:pPr>
            <a:r>
              <a:rPr lang="es" sz="1250" b="1">
                <a:solidFill>
                  <a:schemeClr val="lt1"/>
                </a:solidFill>
                <a:latin typeface="DM Sans"/>
                <a:ea typeface="DM Sans"/>
                <a:cs typeface="DM Sans"/>
                <a:sym typeface="DM Sans"/>
              </a:rPr>
              <a:t>Además, un example de cómo debería verse un objeto en la realidad.</a:t>
            </a:r>
            <a:endParaRPr sz="1250" b="1">
              <a:solidFill>
                <a:schemeClr val="lt1"/>
              </a:solidFill>
              <a:latin typeface="DM Sans"/>
              <a:ea typeface="DM Sans"/>
              <a:cs typeface="DM Sans"/>
              <a:sym typeface="DM Sans"/>
            </a:endParaRPr>
          </a:p>
        </p:txBody>
      </p:sp>
      <p:pic>
        <p:nvPicPr>
          <p:cNvPr id="891" name="Google Shape;891;p156"/>
          <p:cNvPicPr preferRelativeResize="0"/>
          <p:nvPr/>
        </p:nvPicPr>
        <p:blipFill>
          <a:blip r:embed="rId3">
            <a:alphaModFix/>
          </a:blip>
          <a:stretch>
            <a:fillRect/>
          </a:stretch>
        </p:blipFill>
        <p:spPr>
          <a:xfrm>
            <a:off x="1143450" y="784175"/>
            <a:ext cx="6857088" cy="4237526"/>
          </a:xfrm>
          <a:prstGeom prst="rect">
            <a:avLst/>
          </a:prstGeom>
          <a:noFill/>
          <a:ln>
            <a:noFill/>
          </a:ln>
        </p:spPr>
      </p:pic>
    </p:spTree>
    <p:extLst>
      <p:ext uri="{BB962C8B-B14F-4D97-AF65-F5344CB8AC3E}">
        <p14:creationId xmlns:p14="http://schemas.microsoft.com/office/powerpoint/2010/main" val="3850637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57"/>
          <p:cNvSpPr txBox="1"/>
          <p:nvPr/>
        </p:nvSpPr>
        <p:spPr>
          <a:xfrm>
            <a:off x="1495500" y="430025"/>
            <a:ext cx="6153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b="1">
                <a:solidFill>
                  <a:schemeClr val="lt1"/>
                </a:solidFill>
                <a:latin typeface="DM Sans"/>
                <a:ea typeface="DM Sans"/>
                <a:cs typeface="DM Sans"/>
                <a:sym typeface="DM Sans"/>
              </a:rPr>
              <a:t>Swagger reconoce el schema, muestra los campos bien explicados, además de un ejemplo de cómo debería verse un valor real. </a:t>
            </a:r>
            <a:endParaRPr sz="1250" b="1">
              <a:solidFill>
                <a:schemeClr val="lt1"/>
              </a:solidFill>
              <a:latin typeface="DM Sans"/>
              <a:ea typeface="DM Sans"/>
              <a:cs typeface="DM Sans"/>
              <a:sym typeface="DM Sans"/>
            </a:endParaRPr>
          </a:p>
        </p:txBody>
      </p:sp>
      <p:pic>
        <p:nvPicPr>
          <p:cNvPr id="897" name="Google Shape;897;p157"/>
          <p:cNvPicPr preferRelativeResize="0"/>
          <p:nvPr/>
        </p:nvPicPr>
        <p:blipFill>
          <a:blip r:embed="rId3">
            <a:alphaModFix/>
          </a:blip>
          <a:stretch>
            <a:fillRect/>
          </a:stretch>
        </p:blipFill>
        <p:spPr>
          <a:xfrm>
            <a:off x="152400" y="1237025"/>
            <a:ext cx="8839199" cy="3293035"/>
          </a:xfrm>
          <a:prstGeom prst="rect">
            <a:avLst/>
          </a:prstGeom>
          <a:noFill/>
          <a:ln>
            <a:noFill/>
          </a:ln>
        </p:spPr>
      </p:pic>
    </p:spTree>
    <p:extLst>
      <p:ext uri="{BB962C8B-B14F-4D97-AF65-F5344CB8AC3E}">
        <p14:creationId xmlns:p14="http://schemas.microsoft.com/office/powerpoint/2010/main" val="3930687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58"/>
          <p:cNvSpPr txBox="1"/>
          <p:nvPr/>
        </p:nvSpPr>
        <p:spPr>
          <a:xfrm>
            <a:off x="475500" y="468300"/>
            <a:ext cx="60321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Referenciando esquemas en nuestro documento</a:t>
            </a:r>
            <a:endParaRPr sz="3600" b="1" i="0" u="none" strike="noStrike" cap="none">
              <a:solidFill>
                <a:schemeClr val="dk1"/>
              </a:solidFill>
              <a:latin typeface="DM Sans"/>
              <a:ea typeface="DM Sans"/>
              <a:cs typeface="DM Sans"/>
              <a:sym typeface="DM Sans"/>
            </a:endParaRPr>
          </a:p>
        </p:txBody>
      </p:sp>
      <p:sp>
        <p:nvSpPr>
          <p:cNvPr id="903" name="Google Shape;903;p158"/>
          <p:cNvSpPr txBox="1"/>
          <p:nvPr/>
        </p:nvSpPr>
        <p:spPr>
          <a:xfrm>
            <a:off x="475500" y="1688250"/>
            <a:ext cx="6095700" cy="15033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150">
                <a:latin typeface="DM Sans"/>
                <a:ea typeface="DM Sans"/>
                <a:cs typeface="DM Sans"/>
                <a:sym typeface="DM Sans"/>
              </a:rPr>
              <a:t>Ahora, tenemos un esquema ya definido en nuestros componentes, ¿cómo hacer para indicar que el método get en </a:t>
            </a:r>
            <a:r>
              <a:rPr lang="es" sz="1150" i="1">
                <a:latin typeface="DM Sans"/>
                <a:ea typeface="DM Sans"/>
                <a:cs typeface="DM Sans"/>
                <a:sym typeface="DM Sans"/>
              </a:rPr>
              <a:t>api/users/</a:t>
            </a:r>
            <a:r>
              <a:rPr lang="es" sz="1150">
                <a:latin typeface="DM Sans"/>
                <a:ea typeface="DM Sans"/>
                <a:cs typeface="DM Sans"/>
                <a:sym typeface="DM Sans"/>
              </a:rPr>
              <a:t> devuelva un array de usuarios? </a:t>
            </a:r>
            <a:endParaRPr sz="1150">
              <a:latin typeface="DM Sans"/>
              <a:ea typeface="DM Sans"/>
              <a:cs typeface="DM Sans"/>
              <a:sym typeface="DM Sans"/>
            </a:endParaRPr>
          </a:p>
          <a:p>
            <a:pPr marL="0" lvl="0" indent="0" algn="l" rtl="0">
              <a:spcBef>
                <a:spcPts val="1000"/>
              </a:spcBef>
              <a:spcAft>
                <a:spcPts val="0"/>
              </a:spcAft>
              <a:buNone/>
            </a:pPr>
            <a:r>
              <a:rPr lang="es" sz="1150">
                <a:latin typeface="DM Sans"/>
                <a:ea typeface="DM Sans"/>
                <a:cs typeface="DM Sans"/>
                <a:sym typeface="DM Sans"/>
              </a:rPr>
              <a:t>Para esto, podemos indicar en nuestro respectivo status un valor </a:t>
            </a:r>
            <a:r>
              <a:rPr lang="es" sz="1150" b="1">
                <a:latin typeface="DM Sans"/>
                <a:ea typeface="DM Sans"/>
                <a:cs typeface="DM Sans"/>
                <a:sym typeface="DM Sans"/>
              </a:rPr>
              <a:t>content</a:t>
            </a:r>
            <a:r>
              <a:rPr lang="es" sz="1150">
                <a:latin typeface="DM Sans"/>
                <a:ea typeface="DM Sans"/>
                <a:cs typeface="DM Sans"/>
                <a:sym typeface="DM Sans"/>
              </a:rPr>
              <a:t>, el cual contendrá el cuerpo de ejemplo de la respuesta, usaremos un </a:t>
            </a:r>
            <a:r>
              <a:rPr lang="es" sz="1150" b="1">
                <a:latin typeface="DM Sans"/>
                <a:ea typeface="DM Sans"/>
                <a:cs typeface="DM Sans"/>
                <a:sym typeface="DM Sans"/>
              </a:rPr>
              <a:t>$ref</a:t>
            </a:r>
            <a:r>
              <a:rPr lang="es" sz="1150">
                <a:latin typeface="DM Sans"/>
                <a:ea typeface="DM Sans"/>
                <a:cs typeface="DM Sans"/>
                <a:sym typeface="DM Sans"/>
              </a:rPr>
              <a:t>, con el fin de referenciar a algún componente más del documento.</a:t>
            </a:r>
            <a:endParaRPr sz="1150">
              <a:latin typeface="DM Sans"/>
              <a:ea typeface="DM Sans"/>
              <a:cs typeface="DM Sans"/>
              <a:sym typeface="DM Sans"/>
            </a:endParaRPr>
          </a:p>
          <a:p>
            <a:pPr marL="0" lvl="0" indent="0" algn="l" rtl="0">
              <a:spcBef>
                <a:spcPts val="1000"/>
              </a:spcBef>
              <a:spcAft>
                <a:spcPts val="0"/>
              </a:spcAft>
              <a:buNone/>
            </a:pPr>
            <a:r>
              <a:rPr lang="es" sz="1150">
                <a:latin typeface="DM Sans"/>
                <a:ea typeface="DM Sans"/>
                <a:cs typeface="DM Sans"/>
                <a:sym typeface="DM Sans"/>
              </a:rPr>
              <a:t>Revisa cómo se quedó la documentación una vez añadido el schema</a:t>
            </a:r>
            <a:endParaRPr sz="1150">
              <a:latin typeface="DM Sans"/>
              <a:ea typeface="DM Sans"/>
              <a:cs typeface="DM Sans"/>
              <a:sym typeface="DM Sans"/>
            </a:endParaRPr>
          </a:p>
        </p:txBody>
      </p:sp>
      <p:pic>
        <p:nvPicPr>
          <p:cNvPr id="904" name="Google Shape;904;p158"/>
          <p:cNvPicPr preferRelativeResize="0"/>
          <p:nvPr/>
        </p:nvPicPr>
        <p:blipFill>
          <a:blip r:embed="rId3">
            <a:alphaModFix/>
          </a:blip>
          <a:stretch>
            <a:fillRect/>
          </a:stretch>
        </p:blipFill>
        <p:spPr>
          <a:xfrm>
            <a:off x="1954150" y="3229525"/>
            <a:ext cx="5235701" cy="1638600"/>
          </a:xfrm>
          <a:prstGeom prst="rect">
            <a:avLst/>
          </a:prstGeom>
          <a:noFill/>
          <a:ln>
            <a:noFill/>
          </a:ln>
        </p:spPr>
      </p:pic>
    </p:spTree>
    <p:extLst>
      <p:ext uri="{BB962C8B-B14F-4D97-AF65-F5344CB8AC3E}">
        <p14:creationId xmlns:p14="http://schemas.microsoft.com/office/powerpoint/2010/main" val="1328403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59"/>
          <p:cNvSpPr txBox="1"/>
          <p:nvPr/>
        </p:nvSpPr>
        <p:spPr>
          <a:xfrm>
            <a:off x="475500" y="468300"/>
            <a:ext cx="60321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Parametrizando</a:t>
            </a:r>
            <a:endParaRPr sz="3700" b="1" i="0" u="none" strike="noStrike" cap="none">
              <a:solidFill>
                <a:schemeClr val="dk1"/>
              </a:solidFill>
              <a:latin typeface="DM Sans"/>
              <a:ea typeface="DM Sans"/>
              <a:cs typeface="DM Sans"/>
              <a:sym typeface="DM Sans"/>
            </a:endParaRPr>
          </a:p>
        </p:txBody>
      </p:sp>
      <p:sp>
        <p:nvSpPr>
          <p:cNvPr id="910" name="Google Shape;910;p159"/>
          <p:cNvSpPr txBox="1"/>
          <p:nvPr/>
        </p:nvSpPr>
        <p:spPr>
          <a:xfrm>
            <a:off x="479325" y="1165500"/>
            <a:ext cx="41481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Notarás que, en su mayoría, los endpoints del router de usuarios tienen un :uid, haciendo referencia a la id del usuario. ¿Cómo se agrega ésto a la documentación? Para ello, usaremos la sintaxis {param}</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Una vez indicado, Swagger habilita un campo para poder pasarlo como parámetro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	</a:t>
            </a:r>
            <a:endParaRPr sz="1350">
              <a:latin typeface="DM Sans"/>
              <a:ea typeface="DM Sans"/>
              <a:cs typeface="DM Sans"/>
              <a:sym typeface="DM Sans"/>
            </a:endParaRPr>
          </a:p>
        </p:txBody>
      </p:sp>
      <p:pic>
        <p:nvPicPr>
          <p:cNvPr id="911" name="Google Shape;911;p159"/>
          <p:cNvPicPr preferRelativeResize="0"/>
          <p:nvPr/>
        </p:nvPicPr>
        <p:blipFill>
          <a:blip r:embed="rId3">
            <a:alphaModFix/>
          </a:blip>
          <a:stretch>
            <a:fillRect/>
          </a:stretch>
        </p:blipFill>
        <p:spPr>
          <a:xfrm>
            <a:off x="563600" y="3078500"/>
            <a:ext cx="4258101" cy="1508500"/>
          </a:xfrm>
          <a:prstGeom prst="rect">
            <a:avLst/>
          </a:prstGeom>
          <a:noFill/>
          <a:ln>
            <a:noFill/>
          </a:ln>
        </p:spPr>
      </p:pic>
      <p:pic>
        <p:nvPicPr>
          <p:cNvPr id="912" name="Google Shape;912;p159"/>
          <p:cNvPicPr preferRelativeResize="0"/>
          <p:nvPr/>
        </p:nvPicPr>
        <p:blipFill>
          <a:blip r:embed="rId4">
            <a:alphaModFix/>
          </a:blip>
          <a:stretch>
            <a:fillRect/>
          </a:stretch>
        </p:blipFill>
        <p:spPr>
          <a:xfrm>
            <a:off x="5293900" y="1264000"/>
            <a:ext cx="3374600" cy="2995050"/>
          </a:xfrm>
          <a:prstGeom prst="rect">
            <a:avLst/>
          </a:prstGeom>
          <a:noFill/>
          <a:ln>
            <a:noFill/>
          </a:ln>
        </p:spPr>
      </p:pic>
    </p:spTree>
    <p:extLst>
      <p:ext uri="{BB962C8B-B14F-4D97-AF65-F5344CB8AC3E}">
        <p14:creationId xmlns:p14="http://schemas.microsoft.com/office/powerpoint/2010/main" val="484596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60"/>
          <p:cNvSpPr txBox="1"/>
          <p:nvPr/>
        </p:nvSpPr>
        <p:spPr>
          <a:xfrm>
            <a:off x="475500" y="443975"/>
            <a:ext cx="60321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Definiendo el req.body</a:t>
            </a:r>
            <a:endParaRPr sz="3700" b="1" i="0" u="none" strike="noStrike" cap="none">
              <a:solidFill>
                <a:schemeClr val="dk1"/>
              </a:solidFill>
              <a:latin typeface="DM Sans"/>
              <a:ea typeface="DM Sans"/>
              <a:cs typeface="DM Sans"/>
              <a:sym typeface="DM Sans"/>
            </a:endParaRPr>
          </a:p>
        </p:txBody>
      </p:sp>
      <p:sp>
        <p:nvSpPr>
          <p:cNvPr id="918" name="Google Shape;918;p160"/>
          <p:cNvSpPr txBox="1"/>
          <p:nvPr/>
        </p:nvSpPr>
        <p:spPr>
          <a:xfrm>
            <a:off x="475500" y="1475550"/>
            <a:ext cx="43905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Pensemos en nuestro req.body como un input o un </a:t>
            </a:r>
            <a:r>
              <a:rPr lang="es" sz="1350" b="1">
                <a:latin typeface="DM Sans"/>
                <a:ea typeface="DM Sans"/>
                <a:cs typeface="DM Sans"/>
                <a:sym typeface="DM Sans"/>
              </a:rPr>
              <a:t>requestBody</a:t>
            </a:r>
            <a:r>
              <a:rPr lang="es" sz="1350">
                <a:latin typeface="DM Sans"/>
                <a:ea typeface="DM Sans"/>
                <a:cs typeface="DM Sans"/>
                <a:sym typeface="DM Sans"/>
              </a:rPr>
              <a:t> como gustan llamarlo en Swagger. Al final, lo primero es tener este Input inicial separado en un componente nuevo.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En nuestro mismo archivo, debajo del componente “schemas”, hay que crear otro componente llamado requestBodies, sobre el cual guardaremos un input “updateUser”.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updateUser entonces representará el usuario que llega por req.body, para poder hacer la actualización. </a:t>
            </a:r>
            <a:endParaRPr sz="1350">
              <a:latin typeface="DM Sans"/>
              <a:ea typeface="DM Sans"/>
              <a:cs typeface="DM Sans"/>
              <a:sym typeface="DM Sans"/>
            </a:endParaRPr>
          </a:p>
        </p:txBody>
      </p:sp>
      <p:pic>
        <p:nvPicPr>
          <p:cNvPr id="919" name="Google Shape;919;p160"/>
          <p:cNvPicPr preferRelativeResize="0"/>
          <p:nvPr/>
        </p:nvPicPr>
        <p:blipFill>
          <a:blip r:embed="rId3">
            <a:alphaModFix/>
          </a:blip>
          <a:stretch>
            <a:fillRect/>
          </a:stretch>
        </p:blipFill>
        <p:spPr>
          <a:xfrm>
            <a:off x="5108125" y="1532637"/>
            <a:ext cx="3560376" cy="2563925"/>
          </a:xfrm>
          <a:prstGeom prst="rect">
            <a:avLst/>
          </a:prstGeom>
          <a:noFill/>
          <a:ln>
            <a:noFill/>
          </a:ln>
        </p:spPr>
      </p:pic>
    </p:spTree>
    <p:extLst>
      <p:ext uri="{BB962C8B-B14F-4D97-AF65-F5344CB8AC3E}">
        <p14:creationId xmlns:p14="http://schemas.microsoft.com/office/powerpoint/2010/main" val="3630500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124"/>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608" name="Google Shape;608;p124"/>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609" name="Google Shape;609;p124"/>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610" name="Google Shape;610;p124"/>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611" name="Google Shape;611;p124"/>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20 - Parte I</a:t>
            </a:r>
            <a:endParaRPr sz="1600" i="0" u="none" strike="noStrike" cap="none">
              <a:solidFill>
                <a:schemeClr val="lt1"/>
              </a:solidFill>
              <a:latin typeface="DM Sans"/>
              <a:ea typeface="DM Sans"/>
              <a:cs typeface="DM Sans"/>
              <a:sym typeface="DM Sans"/>
            </a:endParaRPr>
          </a:p>
        </p:txBody>
      </p:sp>
      <p:cxnSp>
        <p:nvCxnSpPr>
          <p:cNvPr id="612" name="Google Shape;612;p124"/>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613" name="Google Shape;613;p124"/>
          <p:cNvSpPr txBox="1"/>
          <p:nvPr/>
        </p:nvSpPr>
        <p:spPr>
          <a:xfrm>
            <a:off x="1470013" y="1898900"/>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Seguridad</a:t>
            </a:r>
            <a:endParaRPr sz="1500" b="1" i="0" u="none" strike="noStrike" cap="none">
              <a:solidFill>
                <a:srgbClr val="999999"/>
              </a:solidFill>
              <a:latin typeface="DM Sans"/>
              <a:ea typeface="DM Sans"/>
              <a:cs typeface="DM Sans"/>
              <a:sym typeface="DM Sans"/>
            </a:endParaRPr>
          </a:p>
        </p:txBody>
      </p:sp>
      <p:sp>
        <p:nvSpPr>
          <p:cNvPr id="614" name="Google Shape;614;p124"/>
          <p:cNvSpPr txBox="1"/>
          <p:nvPr/>
        </p:nvSpPr>
        <p:spPr>
          <a:xfrm>
            <a:off x="3668000" y="14016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20 - Parte II</a:t>
            </a:r>
            <a:endParaRPr sz="1600" b="1" i="0" u="none" strike="noStrike" cap="none">
              <a:solidFill>
                <a:srgbClr val="FFFFFF"/>
              </a:solidFill>
              <a:latin typeface="DM Sans"/>
              <a:ea typeface="DM Sans"/>
              <a:cs typeface="DM Sans"/>
              <a:sym typeface="DM Sans"/>
            </a:endParaRPr>
          </a:p>
        </p:txBody>
      </p:sp>
      <p:cxnSp>
        <p:nvCxnSpPr>
          <p:cNvPr id="615" name="Google Shape;615;p124"/>
          <p:cNvCxnSpPr/>
          <p:nvPr/>
        </p:nvCxnSpPr>
        <p:spPr>
          <a:xfrm>
            <a:off x="3757913" y="2732100"/>
            <a:ext cx="1778400" cy="0"/>
          </a:xfrm>
          <a:prstGeom prst="straightConnector1">
            <a:avLst/>
          </a:prstGeom>
          <a:noFill/>
          <a:ln w="9525" cap="flat" cmpd="sng">
            <a:solidFill>
              <a:srgbClr val="434343"/>
            </a:solidFill>
            <a:prstDash val="solid"/>
            <a:round/>
            <a:headEnd type="none" w="sm" len="sm"/>
            <a:tailEnd type="none" w="sm" len="sm"/>
          </a:ln>
        </p:spPr>
      </p:cxnSp>
      <p:sp>
        <p:nvSpPr>
          <p:cNvPr id="616" name="Google Shape;616;p124"/>
          <p:cNvSpPr txBox="1"/>
          <p:nvPr/>
        </p:nvSpPr>
        <p:spPr>
          <a:xfrm>
            <a:off x="3668000" y="18873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Documentación de API</a:t>
            </a:r>
            <a:endParaRPr sz="1500" b="1">
              <a:solidFill>
                <a:srgbClr val="EAFF6A"/>
              </a:solidFill>
              <a:latin typeface="DM Sans"/>
              <a:ea typeface="DM Sans"/>
              <a:cs typeface="DM Sans"/>
              <a:sym typeface="DM Sans"/>
            </a:endParaRPr>
          </a:p>
        </p:txBody>
      </p:sp>
      <p:cxnSp>
        <p:nvCxnSpPr>
          <p:cNvPr id="617" name="Google Shape;617;p124"/>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618" name="Google Shape;618;p124"/>
          <p:cNvCxnSpPr/>
          <p:nvPr/>
        </p:nvCxnSpPr>
        <p:spPr>
          <a:xfrm>
            <a:off x="3743163" y="1829125"/>
            <a:ext cx="1778400" cy="0"/>
          </a:xfrm>
          <a:prstGeom prst="straightConnector1">
            <a:avLst/>
          </a:prstGeom>
          <a:noFill/>
          <a:ln w="9525" cap="flat" cmpd="sng">
            <a:solidFill>
              <a:srgbClr val="434343"/>
            </a:solidFill>
            <a:prstDash val="solid"/>
            <a:round/>
            <a:headEnd type="none" w="sm" len="sm"/>
            <a:tailEnd type="none" w="sm" len="sm"/>
          </a:ln>
        </p:spPr>
      </p:cxnSp>
      <p:sp>
        <p:nvSpPr>
          <p:cNvPr id="619" name="Google Shape;619;p124"/>
          <p:cNvSpPr txBox="1"/>
          <p:nvPr/>
        </p:nvSpPr>
        <p:spPr>
          <a:xfrm>
            <a:off x="3796176" y="2732100"/>
            <a:ext cx="1794786" cy="1292631"/>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6"/>
              </a:buClr>
              <a:buSzPts val="1200"/>
              <a:buFont typeface="DM Sans"/>
              <a:buChar char="✓"/>
            </a:pPr>
            <a:r>
              <a:rPr lang="es" sz="1200" u="sng" dirty="0">
                <a:solidFill>
                  <a:schemeClr val="hlink"/>
                </a:solidFill>
                <a:latin typeface="DM Sans"/>
                <a:ea typeface="DM Sans"/>
                <a:cs typeface="DM Sans"/>
                <a:sym typeface="DM Sans"/>
                <a:hlinkClick r:id="rId5" action="ppaction://hlinksldjump"/>
              </a:rPr>
              <a:t>Importancia de la documentación</a:t>
            </a:r>
            <a:endParaRPr sz="1200" dirty="0">
              <a:solidFill>
                <a:schemeClr val="lt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dirty="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6"/>
              </a:buClr>
              <a:buSzPts val="1200"/>
              <a:buFont typeface="DM Sans"/>
              <a:buChar char="✓"/>
            </a:pPr>
            <a:r>
              <a:rPr lang="es" sz="1200" u="sng" dirty="0">
                <a:solidFill>
                  <a:schemeClr val="hlink"/>
                </a:solidFill>
                <a:latin typeface="DM Sans"/>
                <a:ea typeface="DM Sans"/>
                <a:cs typeface="DM Sans"/>
                <a:sym typeface="DM Sans"/>
                <a:hlinkClick r:id="rId6" action="ppaction://hlinksldjump"/>
              </a:rPr>
              <a:t>Documentar con Swagger</a:t>
            </a:r>
            <a:endParaRPr sz="1200" dirty="0">
              <a:solidFill>
                <a:schemeClr val="lt1"/>
              </a:solidFill>
              <a:latin typeface="DM Sans"/>
              <a:ea typeface="DM Sans"/>
              <a:cs typeface="DM Sans"/>
              <a:sym typeface="DM Sans"/>
            </a:endParaRPr>
          </a:p>
        </p:txBody>
      </p:sp>
      <p:sp>
        <p:nvSpPr>
          <p:cNvPr id="620" name="Google Shape;620;p124"/>
          <p:cNvSpPr txBox="1"/>
          <p:nvPr/>
        </p:nvSpPr>
        <p:spPr>
          <a:xfrm>
            <a:off x="1497600" y="2732100"/>
            <a:ext cx="19287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200">
              <a:solidFill>
                <a:srgbClr val="999999"/>
              </a:solidFill>
              <a:latin typeface="DM Sans"/>
              <a:ea typeface="DM Sans"/>
              <a:cs typeface="DM Sans"/>
              <a:sym typeface="DM Sans"/>
            </a:endParaRPr>
          </a:p>
        </p:txBody>
      </p:sp>
      <p:pic>
        <p:nvPicPr>
          <p:cNvPr id="621" name="Google Shape;621;p124"/>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622" name="Google Shape;622;p124"/>
          <p:cNvSpPr txBox="1"/>
          <p:nvPr/>
        </p:nvSpPr>
        <p:spPr>
          <a:xfrm>
            <a:off x="5865988" y="14807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21 - Parte I</a:t>
            </a:r>
            <a:endParaRPr sz="1600" i="0" u="none" strike="noStrike" cap="none">
              <a:solidFill>
                <a:schemeClr val="lt1"/>
              </a:solidFill>
              <a:latin typeface="DM Sans"/>
              <a:ea typeface="DM Sans"/>
              <a:cs typeface="DM Sans"/>
              <a:sym typeface="DM Sans"/>
            </a:endParaRPr>
          </a:p>
        </p:txBody>
      </p:sp>
      <p:cxnSp>
        <p:nvCxnSpPr>
          <p:cNvPr id="623" name="Google Shape;623;p124"/>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624" name="Google Shape;624;p124"/>
          <p:cNvSpPr txBox="1"/>
          <p:nvPr/>
        </p:nvSpPr>
        <p:spPr>
          <a:xfrm>
            <a:off x="5953713" y="1832550"/>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Testing Unitario</a:t>
            </a:r>
            <a:endParaRPr sz="1500" b="1">
              <a:solidFill>
                <a:srgbClr val="999999"/>
              </a:solidFill>
              <a:latin typeface="DM Sans"/>
              <a:ea typeface="DM Sans"/>
              <a:cs typeface="DM Sans"/>
              <a:sym typeface="DM Sans"/>
            </a:endParaRPr>
          </a:p>
        </p:txBody>
      </p:sp>
      <p:cxnSp>
        <p:nvCxnSpPr>
          <p:cNvPr id="625" name="Google Shape;625;p124"/>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626" name="Google Shape;626;p124"/>
          <p:cNvSpPr txBox="1"/>
          <p:nvPr/>
        </p:nvSpPr>
        <p:spPr>
          <a:xfrm>
            <a:off x="6008375" y="2643050"/>
            <a:ext cx="17784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999999"/>
              </a:solidFill>
              <a:latin typeface="DM Sans"/>
              <a:ea typeface="DM Sans"/>
              <a:cs typeface="DM Sans"/>
              <a:sym typeface="DM Sans"/>
            </a:endParaRPr>
          </a:p>
        </p:txBody>
      </p:sp>
      <p:sp>
        <p:nvSpPr>
          <p:cNvPr id="627" name="Google Shape;627;p124"/>
          <p:cNvSpPr txBox="1"/>
          <p:nvPr/>
        </p:nvSpPr>
        <p:spPr>
          <a:xfrm>
            <a:off x="5953726" y="2643050"/>
            <a:ext cx="1732500" cy="1847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FFFFFF"/>
              </a:buClr>
              <a:buSzPts val="1200"/>
              <a:buFont typeface="DM Sans"/>
              <a:buChar char="✓"/>
            </a:pPr>
            <a:r>
              <a:rPr lang="es" sz="1200">
                <a:solidFill>
                  <a:srgbClr val="FFFFFF"/>
                </a:solidFill>
                <a:latin typeface="DM Sans"/>
                <a:ea typeface="DM Sans"/>
                <a:cs typeface="DM Sans"/>
                <a:sym typeface="DM Sans"/>
              </a:rPr>
              <a:t>Módulos de testing</a:t>
            </a:r>
            <a:endParaRPr sz="1200">
              <a:solidFill>
                <a:srgbClr val="FFFFFF"/>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FFFFFF"/>
              </a:solidFill>
              <a:latin typeface="DM Sans"/>
              <a:ea typeface="DM Sans"/>
              <a:cs typeface="DM Sans"/>
              <a:sym typeface="DM Sans"/>
            </a:endParaRPr>
          </a:p>
          <a:p>
            <a:pPr marL="457200" marR="0" lvl="0" indent="-304800" algn="l" rtl="0">
              <a:lnSpc>
                <a:spcPct val="100000"/>
              </a:lnSpc>
              <a:spcBef>
                <a:spcPts val="0"/>
              </a:spcBef>
              <a:spcAft>
                <a:spcPts val="0"/>
              </a:spcAft>
              <a:buClr>
                <a:srgbClr val="FFFFFF"/>
              </a:buClr>
              <a:buSzPts val="1200"/>
              <a:buFont typeface="DM Sans"/>
              <a:buChar char="✓"/>
            </a:pPr>
            <a:r>
              <a:rPr lang="es" sz="1200">
                <a:solidFill>
                  <a:srgbClr val="FFFFFF"/>
                </a:solidFill>
                <a:latin typeface="DM Sans"/>
                <a:ea typeface="DM Sans"/>
                <a:cs typeface="DM Sans"/>
                <a:sym typeface="DM Sans"/>
              </a:rPr>
              <a:t>Testing con Mocha</a:t>
            </a:r>
            <a:endParaRPr sz="1200">
              <a:solidFill>
                <a:srgbClr val="FFFFFF"/>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FFFFFF"/>
              </a:solidFill>
              <a:latin typeface="DM Sans"/>
              <a:ea typeface="DM Sans"/>
              <a:cs typeface="DM Sans"/>
              <a:sym typeface="DM Sans"/>
            </a:endParaRPr>
          </a:p>
          <a:p>
            <a:pPr marL="457200" marR="0" lvl="0" indent="-304800" algn="l" rtl="0">
              <a:lnSpc>
                <a:spcPct val="100000"/>
              </a:lnSpc>
              <a:spcBef>
                <a:spcPts val="0"/>
              </a:spcBef>
              <a:spcAft>
                <a:spcPts val="0"/>
              </a:spcAft>
              <a:buClr>
                <a:srgbClr val="FFFFFF"/>
              </a:buClr>
              <a:buSzPts val="1200"/>
              <a:buFont typeface="DM Sans"/>
              <a:buChar char="✓"/>
            </a:pPr>
            <a:r>
              <a:rPr lang="es" sz="1200">
                <a:solidFill>
                  <a:srgbClr val="FFFFFF"/>
                </a:solidFill>
                <a:latin typeface="DM Sans"/>
                <a:ea typeface="DM Sans"/>
                <a:cs typeface="DM Sans"/>
                <a:sym typeface="DM Sans"/>
              </a:rPr>
              <a:t>Testing con Chai</a:t>
            </a:r>
            <a:endParaRPr sz="1200">
              <a:solidFill>
                <a:srgbClr val="FFFFFF"/>
              </a:solidFill>
              <a:latin typeface="DM Sans"/>
              <a:ea typeface="DM Sans"/>
              <a:cs typeface="DM Sans"/>
              <a:sym typeface="DM Sans"/>
            </a:endParaRPr>
          </a:p>
          <a:p>
            <a:pPr marL="0" marR="0" lvl="0" indent="0" algn="l" rtl="0">
              <a:lnSpc>
                <a:spcPct val="100000"/>
              </a:lnSpc>
              <a:spcBef>
                <a:spcPts val="0"/>
              </a:spcBef>
              <a:spcAft>
                <a:spcPts val="0"/>
              </a:spcAft>
              <a:buNone/>
            </a:pPr>
            <a:endParaRPr sz="1200">
              <a:solidFill>
                <a:srgbClr val="FFFFFF"/>
              </a:solidFill>
              <a:latin typeface="DM Sans"/>
              <a:ea typeface="DM Sans"/>
              <a:cs typeface="DM Sans"/>
              <a:sym typeface="DM Sans"/>
            </a:endParaRPr>
          </a:p>
        </p:txBody>
      </p:sp>
      <p:sp>
        <p:nvSpPr>
          <p:cNvPr id="628" name="Google Shape;628;p124"/>
          <p:cNvSpPr txBox="1"/>
          <p:nvPr/>
        </p:nvSpPr>
        <p:spPr>
          <a:xfrm>
            <a:off x="1510175" y="2808300"/>
            <a:ext cx="1845300" cy="1293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4"/>
              </a:buClr>
              <a:buSzPts val="1200"/>
              <a:buFont typeface="DM Sans"/>
              <a:buChar char="✓"/>
            </a:pPr>
            <a:r>
              <a:rPr lang="es" sz="1200" u="sng">
                <a:solidFill>
                  <a:srgbClr val="B7B7B7"/>
                </a:solidFill>
                <a:latin typeface="DM Sans"/>
                <a:ea typeface="DM Sans"/>
                <a:cs typeface="DM Sans"/>
                <a:sym typeface="DM Sans"/>
                <a:hlinkClick r:id="" action="ppaction://noaction">
                  <a:extLst>
                    <a:ext uri="{A12FA001-AC4F-418D-AE19-62706E023703}">
                      <ahyp:hlinkClr xmlns:ahyp="http://schemas.microsoft.com/office/drawing/2018/hyperlinkcolor" xmlns="" val="tx"/>
                    </a:ext>
                  </a:extLst>
                </a:hlinkClick>
              </a:rPr>
              <a:t>Cultura de seguridad</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u="sng">
                <a:solidFill>
                  <a:srgbClr val="B7B7B7"/>
                </a:solidFill>
                <a:latin typeface="DM Sans"/>
                <a:ea typeface="DM Sans"/>
                <a:cs typeface="DM Sans"/>
                <a:sym typeface="DM Sans"/>
                <a:hlinkClick r:id="" action="ppaction://noaction">
                  <a:extLst>
                    <a:ext uri="{A12FA001-AC4F-418D-AE19-62706E023703}">
                      <ahyp:hlinkClr xmlns:ahyp="http://schemas.microsoft.com/office/drawing/2018/hyperlinkcolor" xmlns="" val="tx"/>
                    </a:ext>
                  </a:extLst>
                </a:hlinkClick>
              </a:rPr>
              <a:t>OWASP</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u="sng">
                <a:solidFill>
                  <a:srgbClr val="B7B7B7"/>
                </a:solidFill>
                <a:latin typeface="DM Sans"/>
                <a:ea typeface="DM Sans"/>
                <a:cs typeface="DM Sans"/>
                <a:sym typeface="DM Sans"/>
                <a:hlinkClick r:id="" action="ppaction://noaction">
                  <a:extLst>
                    <a:ext uri="{A12FA001-AC4F-418D-AE19-62706E023703}">
                      <ahyp:hlinkClr xmlns:ahyp="http://schemas.microsoft.com/office/drawing/2018/hyperlinkcolor" xmlns="" val="tx"/>
                    </a:ext>
                  </a:extLst>
                </a:hlinkClick>
              </a:rPr>
              <a:t>OWASP Top 10</a:t>
            </a:r>
            <a:endParaRPr sz="1200">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1534727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61"/>
          <p:cNvSpPr txBox="1"/>
          <p:nvPr/>
        </p:nvSpPr>
        <p:spPr>
          <a:xfrm>
            <a:off x="475500" y="1144575"/>
            <a:ext cx="60321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Uso de req.body</a:t>
            </a:r>
            <a:endParaRPr sz="3700" b="1" i="0" u="none" strike="noStrike" cap="none">
              <a:solidFill>
                <a:schemeClr val="dk1"/>
              </a:solidFill>
              <a:latin typeface="DM Sans"/>
              <a:ea typeface="DM Sans"/>
              <a:cs typeface="DM Sans"/>
              <a:sym typeface="DM Sans"/>
            </a:endParaRPr>
          </a:p>
        </p:txBody>
      </p:sp>
      <p:sp>
        <p:nvSpPr>
          <p:cNvPr id="925" name="Google Shape;925;p161"/>
          <p:cNvSpPr txBox="1"/>
          <p:nvPr/>
        </p:nvSpPr>
        <p:spPr>
          <a:xfrm>
            <a:off x="475500" y="2151825"/>
            <a:ext cx="42225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Una vez que ya está definido el req.body, sólo basta con referenciarlo en el endpoint </a:t>
            </a:r>
            <a:r>
              <a:rPr lang="es" sz="1350" b="1">
                <a:latin typeface="DM Sans"/>
                <a:ea typeface="DM Sans"/>
                <a:cs typeface="DM Sans"/>
                <a:sym typeface="DM Sans"/>
              </a:rPr>
              <a:t>put</a:t>
            </a:r>
            <a:r>
              <a:rPr lang="es" sz="1350">
                <a:latin typeface="DM Sans"/>
                <a:ea typeface="DM Sans"/>
                <a:cs typeface="DM Sans"/>
                <a:sym typeface="DM Sans"/>
              </a:rPr>
              <a:t> que armaremos en el mismo path </a:t>
            </a:r>
            <a:r>
              <a:rPr lang="es" sz="1350" b="1" i="1">
                <a:latin typeface="DM Sans"/>
                <a:ea typeface="DM Sans"/>
                <a:cs typeface="DM Sans"/>
                <a:sym typeface="DM Sans"/>
              </a:rPr>
              <a:t>api/users/{uid}</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Recuerda que, debido a que sólo es un método diferente al </a:t>
            </a:r>
            <a:r>
              <a:rPr lang="es" sz="1350" b="1">
                <a:latin typeface="DM Sans"/>
                <a:ea typeface="DM Sans"/>
                <a:cs typeface="DM Sans"/>
                <a:sym typeface="DM Sans"/>
              </a:rPr>
              <a:t>get</a:t>
            </a:r>
            <a:r>
              <a:rPr lang="es" sz="1350">
                <a:latin typeface="DM Sans"/>
                <a:ea typeface="DM Sans"/>
                <a:cs typeface="DM Sans"/>
                <a:sym typeface="DM Sans"/>
              </a:rPr>
              <a:t>, pero sigue siendo la misma ruta, hay que colocar el método put al nivel de get para que la documentación lo reciba correctamente.</a:t>
            </a:r>
            <a:endParaRPr sz="1350">
              <a:latin typeface="DM Sans"/>
              <a:ea typeface="DM Sans"/>
              <a:cs typeface="DM Sans"/>
              <a:sym typeface="DM Sans"/>
            </a:endParaRPr>
          </a:p>
        </p:txBody>
      </p:sp>
      <p:pic>
        <p:nvPicPr>
          <p:cNvPr id="926" name="Google Shape;926;p161"/>
          <p:cNvPicPr preferRelativeResize="0"/>
          <p:nvPr/>
        </p:nvPicPr>
        <p:blipFill>
          <a:blip r:embed="rId3">
            <a:alphaModFix/>
          </a:blip>
          <a:stretch>
            <a:fillRect/>
          </a:stretch>
        </p:blipFill>
        <p:spPr>
          <a:xfrm>
            <a:off x="4953975" y="951025"/>
            <a:ext cx="3973125" cy="3241458"/>
          </a:xfrm>
          <a:prstGeom prst="rect">
            <a:avLst/>
          </a:prstGeom>
          <a:noFill/>
          <a:ln>
            <a:noFill/>
          </a:ln>
        </p:spPr>
      </p:pic>
    </p:spTree>
    <p:extLst>
      <p:ext uri="{BB962C8B-B14F-4D97-AF65-F5344CB8AC3E}">
        <p14:creationId xmlns:p14="http://schemas.microsoft.com/office/powerpoint/2010/main" val="2660559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62"/>
          <p:cNvSpPr txBox="1"/>
          <p:nvPr/>
        </p:nvSpPr>
        <p:spPr>
          <a:xfrm>
            <a:off x="475500" y="468300"/>
            <a:ext cx="6032100" cy="6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Prueba de req.body</a:t>
            </a:r>
            <a:endParaRPr sz="3700" b="1" i="0" u="none" strike="noStrike" cap="none">
              <a:solidFill>
                <a:schemeClr val="dk1"/>
              </a:solidFill>
              <a:latin typeface="DM Sans"/>
              <a:ea typeface="DM Sans"/>
              <a:cs typeface="DM Sans"/>
              <a:sym typeface="DM Sans"/>
            </a:endParaRPr>
          </a:p>
        </p:txBody>
      </p:sp>
      <p:sp>
        <p:nvSpPr>
          <p:cNvPr id="932" name="Google Shape;932;p162"/>
          <p:cNvSpPr txBox="1"/>
          <p:nvPr/>
        </p:nvSpPr>
        <p:spPr>
          <a:xfrm>
            <a:off x="475500" y="1475550"/>
            <a:ext cx="42408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Nota algo interesante, cuando definimos un body y presionamos </a:t>
            </a:r>
            <a:r>
              <a:rPr lang="es" sz="1350" b="1">
                <a:latin typeface="DM Sans"/>
                <a:ea typeface="DM Sans"/>
                <a:cs typeface="DM Sans"/>
                <a:sym typeface="DM Sans"/>
              </a:rPr>
              <a:t>try it out</a:t>
            </a:r>
            <a:r>
              <a:rPr lang="es" sz="1350">
                <a:latin typeface="DM Sans"/>
                <a:ea typeface="DM Sans"/>
                <a:cs typeface="DM Sans"/>
                <a:sym typeface="DM Sans"/>
              </a:rPr>
              <a:t>, nota cómo en el cuadro de abajo se genera automáticamente un json de ejemplo listo para enviar.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Esto permite entonces que no nos perdamos en la idea de “¿Cómo probar un servicio en particular?” Ya que no tenemos que buscar el input de prueba que corresponde, pues Swagger ya nos genera el objeto de prueba automáticamente, y sólo necesitamos cambiar los campos del body</a:t>
            </a:r>
            <a:endParaRPr sz="1350">
              <a:latin typeface="DM Sans"/>
              <a:ea typeface="DM Sans"/>
              <a:cs typeface="DM Sans"/>
              <a:sym typeface="DM Sans"/>
            </a:endParaRPr>
          </a:p>
        </p:txBody>
      </p:sp>
      <p:pic>
        <p:nvPicPr>
          <p:cNvPr id="933" name="Google Shape;933;p162"/>
          <p:cNvPicPr preferRelativeResize="0"/>
          <p:nvPr/>
        </p:nvPicPr>
        <p:blipFill>
          <a:blip r:embed="rId3">
            <a:alphaModFix/>
          </a:blip>
          <a:stretch>
            <a:fillRect/>
          </a:stretch>
        </p:blipFill>
        <p:spPr>
          <a:xfrm>
            <a:off x="4898925" y="1284613"/>
            <a:ext cx="3973124" cy="2852370"/>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361930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63"/>
          <p:cNvSpPr txBox="1"/>
          <p:nvPr/>
        </p:nvSpPr>
        <p:spPr>
          <a:xfrm>
            <a:off x="473350" y="2751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Importante</a:t>
            </a:r>
            <a:endParaRPr sz="4000" b="1" i="0" u="none" strike="noStrike" cap="none">
              <a:solidFill>
                <a:srgbClr val="EAFF6A"/>
              </a:solidFill>
              <a:latin typeface="DM Sans"/>
              <a:ea typeface="DM Sans"/>
              <a:cs typeface="DM Sans"/>
              <a:sym typeface="DM Sans"/>
            </a:endParaRPr>
          </a:p>
        </p:txBody>
      </p:sp>
      <p:sp>
        <p:nvSpPr>
          <p:cNvPr id="939" name="Google Shape;939;p163"/>
          <p:cNvSpPr txBox="1"/>
          <p:nvPr/>
        </p:nvSpPr>
        <p:spPr>
          <a:xfrm>
            <a:off x="473350" y="1473700"/>
            <a:ext cx="8141100" cy="264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000">
                <a:solidFill>
                  <a:schemeClr val="lt1"/>
                </a:solidFill>
                <a:latin typeface="DM Sans"/>
                <a:ea typeface="DM Sans"/>
                <a:cs typeface="DM Sans"/>
                <a:sym typeface="DM Sans"/>
              </a:rPr>
              <a:t>Seguramente estarás pensando: “Se hace bastante robusto ese archivo!” y querrás separar la lógica de documentación en más sub-archivos, sin embargo, la lógica de múltiples archivos actualmente se encuentra inestable por parte del repositorio principal,  lo que está presentando múltiples errores.</a:t>
            </a:r>
            <a:endParaRPr sz="2000">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000">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000" b="1">
                <a:solidFill>
                  <a:schemeClr val="lt1"/>
                </a:solidFill>
                <a:latin typeface="DM Sans"/>
                <a:ea typeface="DM Sans"/>
                <a:cs typeface="DM Sans"/>
                <a:sym typeface="DM Sans"/>
              </a:rPr>
              <a:t>¡Se recomienda que sigas trabajando con un archivo por entidad!</a:t>
            </a:r>
            <a:endParaRPr sz="20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1390774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6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945" name="Google Shape;945;p164"/>
          <p:cNvSpPr txBox="1"/>
          <p:nvPr/>
        </p:nvSpPr>
        <p:spPr>
          <a:xfrm>
            <a:off x="473350" y="1473700"/>
            <a:ext cx="8347500" cy="347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lang="es" sz="2200" b="1">
                <a:solidFill>
                  <a:srgbClr val="B7B7B7"/>
                </a:solidFill>
                <a:latin typeface="DM Sans"/>
                <a:ea typeface="DM Sans"/>
                <a:cs typeface="DM Sans"/>
                <a:sym typeface="DM Sans"/>
              </a:rPr>
              <a:t> repasaremos </a:t>
            </a:r>
            <a:r>
              <a:rPr lang="es" sz="2200">
                <a:solidFill>
                  <a:srgbClr val="B7B7B7"/>
                </a:solidFill>
                <a:latin typeface="DM Sans"/>
                <a:ea typeface="DM Sans"/>
                <a:cs typeface="DM Sans"/>
                <a:sym typeface="DM Sans"/>
              </a:rPr>
              <a:t>algunos de los conceptos vistos en clase con una aplicación</a:t>
            </a:r>
            <a:endParaRPr sz="22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a:solidFill>
                  <a:srgbClr val="83AEFB"/>
                </a:solidFill>
                <a:latin typeface="DM Sans"/>
                <a:ea typeface="DM Sans"/>
                <a:cs typeface="DM Sans"/>
                <a:sym typeface="DM Sans"/>
              </a:rPr>
              <a:t>¿De qué manera?</a:t>
            </a:r>
            <a:endParaRPr sz="2200" b="1">
              <a:solidFill>
                <a:srgbClr val="83AEFB"/>
              </a:solidFill>
              <a:latin typeface="DM Sans"/>
              <a:ea typeface="DM Sans"/>
              <a:cs typeface="DM Sans"/>
              <a:sym typeface="DM Sans"/>
            </a:endParaRPr>
          </a:p>
          <a:p>
            <a:pPr marL="0" lvl="0" indent="0" algn="l" rtl="0">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marL="0" lvl="0" indent="0" algn="l" rtl="0">
              <a:spcBef>
                <a:spcPts val="0"/>
              </a:spcBef>
              <a:spcAft>
                <a:spcPts val="0"/>
              </a:spcAft>
              <a:buNone/>
            </a:pPr>
            <a:endParaRPr sz="2200">
              <a:solidFill>
                <a:srgbClr val="B7B7B7"/>
              </a:solidFill>
              <a:latin typeface="DM Sans"/>
              <a:ea typeface="DM Sans"/>
              <a:cs typeface="DM Sans"/>
              <a:sym typeface="DM Sans"/>
            </a:endParaRPr>
          </a:p>
          <a:p>
            <a:pPr marL="0" lvl="0" indent="0" algn="l" rtl="0">
              <a:spcBef>
                <a:spcPts val="0"/>
              </a:spcBef>
              <a:spcAft>
                <a:spcPts val="0"/>
              </a:spcAft>
              <a:buNone/>
            </a:pPr>
            <a:r>
              <a:rPr lang="es" sz="1600">
                <a:solidFill>
                  <a:srgbClr val="B7B7B7"/>
                </a:solidFill>
                <a:latin typeface="DM Sans"/>
                <a:ea typeface="DM Sans"/>
                <a:cs typeface="DM Sans"/>
                <a:sym typeface="DM Sans"/>
              </a:rPr>
              <a:t>Tiempo estimado: </a:t>
            </a:r>
            <a:r>
              <a:rPr lang="es" sz="1600" b="1">
                <a:solidFill>
                  <a:srgbClr val="83AEFB"/>
                </a:solidFill>
                <a:latin typeface="DM Sans"/>
                <a:ea typeface="DM Sans"/>
                <a:cs typeface="DM Sans"/>
                <a:sym typeface="DM Sans"/>
              </a:rPr>
              <a:t>30 minutos</a:t>
            </a:r>
            <a:endParaRPr sz="1600" b="1">
              <a:solidFill>
                <a:srgbClr val="83AEFB"/>
              </a:solidFill>
              <a:latin typeface="DM Sans"/>
              <a:ea typeface="DM Sans"/>
              <a:cs typeface="DM Sans"/>
              <a:sym typeface="DM Sans"/>
            </a:endParaRPr>
          </a:p>
        </p:txBody>
      </p:sp>
      <p:grpSp>
        <p:nvGrpSpPr>
          <p:cNvPr id="946" name="Google Shape;946;p164"/>
          <p:cNvGrpSpPr/>
          <p:nvPr/>
        </p:nvGrpSpPr>
        <p:grpSpPr>
          <a:xfrm>
            <a:off x="473351" y="619523"/>
            <a:ext cx="738900" cy="738900"/>
            <a:chOff x="473351" y="619523"/>
            <a:chExt cx="738900" cy="738900"/>
          </a:xfrm>
        </p:grpSpPr>
        <p:sp>
          <p:nvSpPr>
            <p:cNvPr id="947" name="Google Shape;947;p16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8" name="Google Shape;948;p16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2166280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grpSp>
        <p:nvGrpSpPr>
          <p:cNvPr id="953" name="Google Shape;953;p165"/>
          <p:cNvGrpSpPr/>
          <p:nvPr/>
        </p:nvGrpSpPr>
        <p:grpSpPr>
          <a:xfrm>
            <a:off x="457350" y="468286"/>
            <a:ext cx="431074" cy="431074"/>
            <a:chOff x="473351" y="619523"/>
            <a:chExt cx="738900" cy="738900"/>
          </a:xfrm>
        </p:grpSpPr>
        <p:sp>
          <p:nvSpPr>
            <p:cNvPr id="954" name="Google Shape;954;p16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5" name="Google Shape;955;p16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956" name="Google Shape;956;p165"/>
          <p:cNvSpPr txBox="1"/>
          <p:nvPr/>
        </p:nvSpPr>
        <p:spPr>
          <a:xfrm>
            <a:off x="394800" y="899375"/>
            <a:ext cx="85242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Proceso de adopción desde Swagger</a:t>
            </a:r>
            <a:endParaRPr sz="3500" b="1">
              <a:solidFill>
                <a:schemeClr val="dk1"/>
              </a:solidFill>
              <a:latin typeface="DM Sans"/>
              <a:ea typeface="DM Sans"/>
              <a:cs typeface="DM Sans"/>
              <a:sym typeface="DM Sans"/>
            </a:endParaRPr>
          </a:p>
        </p:txBody>
      </p:sp>
      <p:sp>
        <p:nvSpPr>
          <p:cNvPr id="957" name="Google Shape;957;p165"/>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958" name="Google Shape;958;p165"/>
          <p:cNvSpPr txBox="1"/>
          <p:nvPr/>
        </p:nvSpPr>
        <p:spPr>
          <a:xfrm>
            <a:off x="394800" y="1704300"/>
            <a:ext cx="81393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¿Cómo lo hacemos? </a:t>
            </a:r>
            <a:r>
              <a:rPr lang="es" sz="1350" b="1">
                <a:latin typeface="DM Sans"/>
                <a:ea typeface="DM Sans"/>
                <a:cs typeface="DM Sans"/>
                <a:sym typeface="DM Sans"/>
              </a:rPr>
              <a:t>Se crearán los endpoints correspondientes en la documentación para llevar a cabo un proceso de adopción</a:t>
            </a:r>
            <a:endParaRPr sz="1350" b="1">
              <a:latin typeface="DM Sans"/>
              <a:ea typeface="DM Sans"/>
              <a:cs typeface="DM Sans"/>
              <a:sym typeface="DM Sans"/>
            </a:endParaRPr>
          </a:p>
          <a:p>
            <a:pPr marL="0" lvl="0" indent="0" algn="l" rtl="0">
              <a:spcBef>
                <a:spcPts val="0"/>
              </a:spcBef>
              <a:spcAft>
                <a:spcPts val="0"/>
              </a:spcAft>
              <a:buNone/>
            </a:pPr>
            <a:endParaRPr sz="1350" b="1">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Definir la documentación para mascotas, sólo es necesario definir el método get y el post para crear y ver las mascotas.</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Definir la documentación para procesar el método “register” que se encargará de crear un usuario. No es necesario implementar el login, sólo el registro.</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Definir la documentación de adopción, la cual deberá recibir doble parámetro para poder llevar a cabo el proceso de adopción.</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Corroborar en la base de datos que las entidades se estén creando correctamente.</a:t>
            </a:r>
            <a:endParaRPr sz="1350">
              <a:latin typeface="DM Sans"/>
              <a:ea typeface="DM Sans"/>
              <a:cs typeface="DM Sans"/>
              <a:sym typeface="DM Sans"/>
            </a:endParaRPr>
          </a:p>
        </p:txBody>
      </p:sp>
    </p:spTree>
    <p:extLst>
      <p:ext uri="{BB962C8B-B14F-4D97-AF65-F5344CB8AC3E}">
        <p14:creationId xmlns:p14="http://schemas.microsoft.com/office/powerpoint/2010/main" val="1004659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grpSp>
        <p:nvGrpSpPr>
          <p:cNvPr id="963" name="Google Shape;963;p166"/>
          <p:cNvGrpSpPr/>
          <p:nvPr/>
        </p:nvGrpSpPr>
        <p:grpSpPr>
          <a:xfrm>
            <a:off x="4202558" y="994173"/>
            <a:ext cx="738900" cy="738900"/>
            <a:chOff x="3137108" y="2467173"/>
            <a:chExt cx="738900" cy="738900"/>
          </a:xfrm>
        </p:grpSpPr>
        <p:sp>
          <p:nvSpPr>
            <p:cNvPr id="964" name="Google Shape;964;p166"/>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5" name="Google Shape;965;p166"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966" name="Google Shape;966;p166"/>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Documentar API</a:t>
            </a:r>
            <a:endParaRPr sz="4000" b="1" i="0" u="none" strike="noStrike" cap="none">
              <a:solidFill>
                <a:schemeClr val="dk1"/>
              </a:solidFill>
              <a:highlight>
                <a:srgbClr val="EAFF6A"/>
              </a:highlight>
              <a:latin typeface="DM Sans"/>
              <a:ea typeface="DM Sans"/>
              <a:cs typeface="DM Sans"/>
              <a:sym typeface="DM Sans"/>
            </a:endParaRPr>
          </a:p>
        </p:txBody>
      </p:sp>
    </p:spTree>
    <p:extLst>
      <p:ext uri="{BB962C8B-B14F-4D97-AF65-F5344CB8AC3E}">
        <p14:creationId xmlns:p14="http://schemas.microsoft.com/office/powerpoint/2010/main" val="1060913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grpSp>
        <p:nvGrpSpPr>
          <p:cNvPr id="971" name="Google Shape;971;p167"/>
          <p:cNvGrpSpPr/>
          <p:nvPr/>
        </p:nvGrpSpPr>
        <p:grpSpPr>
          <a:xfrm>
            <a:off x="457346" y="468198"/>
            <a:ext cx="431074" cy="431074"/>
            <a:chOff x="3137108" y="2467173"/>
            <a:chExt cx="738900" cy="738900"/>
          </a:xfrm>
        </p:grpSpPr>
        <p:sp>
          <p:nvSpPr>
            <p:cNvPr id="972" name="Google Shape;972;p167"/>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73" name="Google Shape;973;p167"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974" name="Google Shape;974;p167"/>
          <p:cNvSpPr txBox="1"/>
          <p:nvPr/>
        </p:nvSpPr>
        <p:spPr>
          <a:xfrm>
            <a:off x="457350" y="1908175"/>
            <a:ext cx="3834600" cy="269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Realizar la configuración necesaria para tener documentado tu proyecto final a partir de Swagger.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Aspectos a incluir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 debe tener documentado el módulo de productos.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 debe tener documentado el módulo de carrito</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No realizar documentación de sesiones</a:t>
            </a:r>
            <a:endParaRPr sz="1350" b="0" i="0" u="sng" strike="noStrike" cap="none">
              <a:solidFill>
                <a:srgbClr val="83AEFB"/>
              </a:solidFill>
              <a:latin typeface="DM Sans"/>
              <a:ea typeface="DM Sans"/>
              <a:cs typeface="DM Sans"/>
              <a:sym typeface="DM Sans"/>
            </a:endParaRPr>
          </a:p>
        </p:txBody>
      </p:sp>
      <p:sp>
        <p:nvSpPr>
          <p:cNvPr id="975" name="Google Shape;975;p167"/>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Documentar API</a:t>
            </a:r>
            <a:endParaRPr sz="4000" b="1" i="0" u="none" strike="noStrike" cap="none">
              <a:solidFill>
                <a:schemeClr val="dk1"/>
              </a:solidFill>
              <a:latin typeface="DM Sans"/>
              <a:ea typeface="DM Sans"/>
              <a:cs typeface="DM Sans"/>
              <a:sym typeface="DM Sans"/>
            </a:endParaRPr>
          </a:p>
        </p:txBody>
      </p:sp>
      <p:pic>
        <p:nvPicPr>
          <p:cNvPr id="976" name="Google Shape;976;p167"/>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77" name="Google Shape;977;p16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DESAFÍO ENTREGABLE</a:t>
            </a:r>
            <a:endParaRPr sz="1400" b="0" i="0" u="none" strike="noStrike" cap="none">
              <a:solidFill>
                <a:srgbClr val="000000"/>
              </a:solidFill>
              <a:latin typeface="DM Sans"/>
              <a:ea typeface="DM Sans"/>
              <a:cs typeface="DM Sans"/>
              <a:sym typeface="DM Sans"/>
            </a:endParaRPr>
          </a:p>
        </p:txBody>
      </p:sp>
      <p:sp>
        <p:nvSpPr>
          <p:cNvPr id="978" name="Google Shape;978;p167"/>
          <p:cNvSpPr txBox="1"/>
          <p:nvPr/>
        </p:nvSpPr>
        <p:spPr>
          <a:xfrm>
            <a:off x="4527575" y="1908175"/>
            <a:ext cx="3834600" cy="207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Formato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Link al repositorio de Github sin node_modules</a:t>
            </a:r>
            <a:endParaRPr sz="135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Sugerencias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Recuerda que es un proceso de documentación, ¡Hay que ser lo más claros posibles!</a:t>
            </a:r>
            <a:endParaRPr sz="1350" b="0" i="0" u="none" strike="noStrike" cap="none">
              <a:solidFill>
                <a:srgbClr val="999999"/>
              </a:solidFill>
              <a:latin typeface="DM Sans"/>
              <a:ea typeface="DM Sans"/>
              <a:cs typeface="DM Sans"/>
              <a:sym typeface="DM Sans"/>
            </a:endParaRPr>
          </a:p>
        </p:txBody>
      </p:sp>
      <p:sp>
        <p:nvSpPr>
          <p:cNvPr id="979" name="Google Shape;979;p167"/>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79035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6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511445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70"/>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a:t>
            </a:r>
            <a:r>
              <a:rPr lang="es" sz="4000" b="1">
                <a:solidFill>
                  <a:schemeClr val="lt1"/>
                </a:solidFill>
                <a:latin typeface="DM Sans"/>
                <a:ea typeface="DM Sans"/>
                <a:cs typeface="DM Sans"/>
                <a:sym typeface="DM Sans"/>
              </a:rPr>
              <a:t>parte II</a:t>
            </a:r>
            <a:endParaRPr sz="4000" i="0" u="none" strike="noStrike" cap="none">
              <a:solidFill>
                <a:schemeClr val="lt1"/>
              </a:solidFill>
              <a:latin typeface="DM Sans"/>
              <a:ea typeface="DM Sans"/>
              <a:cs typeface="DM Sans"/>
              <a:sym typeface="DM Sans"/>
            </a:endParaRPr>
          </a:p>
        </p:txBody>
      </p:sp>
      <p:sp>
        <p:nvSpPr>
          <p:cNvPr id="995" name="Google Shape;995;p170"/>
          <p:cNvSpPr txBox="1"/>
          <p:nvPr/>
        </p:nvSpPr>
        <p:spPr>
          <a:xfrm>
            <a:off x="2109143" y="2502363"/>
            <a:ext cx="49257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Importancia de la documentación</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Swagger</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Manejo de CRUD documentado con Swagger</a:t>
            </a:r>
            <a:endParaRPr sz="135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741859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22"/>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a:solidFill>
                  <a:srgbClr val="E8E7E3"/>
                </a:solidFil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96" name="Google Shape;596;p122"/>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¡3</a:t>
            </a:r>
            <a:r>
              <a:rPr lang="es" sz="2000" b="0" i="0" u="none" strike="noStrike" cap="none">
                <a:solidFill>
                  <a:schemeClr val="lt1"/>
                </a:solidFill>
                <a:latin typeface="DM Sans"/>
                <a:ea typeface="DM Sans"/>
                <a:cs typeface="DM Sans"/>
                <a:sym typeface="DM Sans"/>
              </a:rPr>
              <a:t>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25"/>
          <p:cNvSpPr txBox="1"/>
          <p:nvPr/>
        </p:nvSpPr>
        <p:spPr>
          <a:xfrm>
            <a:off x="501450" y="7842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 - Parte II</a:t>
            </a:r>
            <a:endParaRPr sz="3000" b="1">
              <a:solidFill>
                <a:srgbClr val="EAFF6A"/>
              </a:solidFill>
              <a:latin typeface="DM Sans"/>
              <a:ea typeface="DM Sans"/>
              <a:cs typeface="DM Sans"/>
              <a:sym typeface="DM Sans"/>
            </a:endParaRPr>
          </a:p>
        </p:txBody>
      </p:sp>
      <p:pic>
        <p:nvPicPr>
          <p:cNvPr id="634" name="Google Shape;634;p125"/>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635" name="Google Shape;635;p125"/>
          <p:cNvSpPr txBox="1"/>
          <p:nvPr/>
        </p:nvSpPr>
        <p:spPr>
          <a:xfrm>
            <a:off x="2526075" y="1618625"/>
            <a:ext cx="44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Comprender</a:t>
            </a:r>
            <a:r>
              <a:rPr lang="es">
                <a:solidFill>
                  <a:schemeClr val="lt1"/>
                </a:solidFill>
                <a:latin typeface="DM Sans"/>
                <a:ea typeface="DM Sans"/>
                <a:cs typeface="DM Sans"/>
                <a:sym typeface="DM Sans"/>
              </a:rPr>
              <a:t> la importancia de un proceso de documentación</a:t>
            </a:r>
            <a:endParaRPr>
              <a:solidFill>
                <a:schemeClr val="lt1"/>
              </a:solidFill>
              <a:latin typeface="DM Sans"/>
              <a:ea typeface="DM Sans"/>
              <a:cs typeface="DM Sans"/>
              <a:sym typeface="DM Sans"/>
            </a:endParaRPr>
          </a:p>
        </p:txBody>
      </p:sp>
      <p:pic>
        <p:nvPicPr>
          <p:cNvPr id="636" name="Google Shape;636;p125"/>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637" name="Google Shape;637;p125"/>
          <p:cNvCxnSpPr>
            <a:stCxn id="634" idx="2"/>
            <a:endCxn id="636" idx="0"/>
          </p:cNvCxnSpPr>
          <p:nvPr/>
        </p:nvCxnSpPr>
        <p:spPr>
          <a:xfrm rot="-5400000" flipH="1">
            <a:off x="1936425" y="2252012"/>
            <a:ext cx="670200" cy="6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638" name="Google Shape;638;p125"/>
          <p:cNvSpPr txBox="1"/>
          <p:nvPr/>
        </p:nvSpPr>
        <p:spPr>
          <a:xfrm>
            <a:off x="2526075" y="3318025"/>
            <a:ext cx="559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Aplicar </a:t>
            </a:r>
            <a:r>
              <a:rPr lang="es">
                <a:solidFill>
                  <a:schemeClr val="lt1"/>
                </a:solidFill>
                <a:latin typeface="DM Sans"/>
                <a:ea typeface="DM Sans"/>
                <a:cs typeface="DM Sans"/>
                <a:sym typeface="DM Sans"/>
              </a:rPr>
              <a:t>Swagger para documentar nuestros endpoints</a:t>
            </a:r>
            <a:endParaRPr>
              <a:solidFill>
                <a:schemeClr val="lt1"/>
              </a:solidFill>
              <a:latin typeface="DM Sans"/>
              <a:ea typeface="DM Sans"/>
              <a:cs typeface="DM Sans"/>
              <a:sym typeface="DM Sans"/>
            </a:endParaRPr>
          </a:p>
        </p:txBody>
      </p:sp>
      <p:pic>
        <p:nvPicPr>
          <p:cNvPr id="639" name="Google Shape;639;p125"/>
          <p:cNvPicPr preferRelativeResize="0"/>
          <p:nvPr/>
        </p:nvPicPr>
        <p:blipFill>
          <a:blip r:embed="rId3">
            <a:alphaModFix/>
          </a:blip>
          <a:stretch>
            <a:fillRect/>
          </a:stretch>
        </p:blipFill>
        <p:spPr>
          <a:xfrm>
            <a:off x="2171838" y="3454288"/>
            <a:ext cx="196975" cy="196975"/>
          </a:xfrm>
          <a:prstGeom prst="rect">
            <a:avLst/>
          </a:prstGeom>
          <a:noFill/>
          <a:ln>
            <a:noFill/>
          </a:ln>
        </p:spPr>
      </p:pic>
      <p:sp>
        <p:nvSpPr>
          <p:cNvPr id="640" name="Google Shape;640;p125"/>
          <p:cNvSpPr txBox="1"/>
          <p:nvPr/>
        </p:nvSpPr>
        <p:spPr>
          <a:xfrm>
            <a:off x="2487288" y="2468313"/>
            <a:ext cx="44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Conocer</a:t>
            </a:r>
            <a:r>
              <a:rPr lang="es">
                <a:solidFill>
                  <a:schemeClr val="lt1"/>
                </a:solidFill>
                <a:latin typeface="DM Sans"/>
                <a:ea typeface="DM Sans"/>
                <a:cs typeface="DM Sans"/>
                <a:sym typeface="DM Sans"/>
              </a:rPr>
              <a:t> Swagger como herramienta para documentar.</a:t>
            </a:r>
            <a:endParaRPr>
              <a:solidFill>
                <a:schemeClr val="lt1"/>
              </a:solidFill>
              <a:latin typeface="DM Sans"/>
              <a:ea typeface="DM Sans"/>
              <a:cs typeface="DM Sans"/>
              <a:sym typeface="DM Sans"/>
            </a:endParaRPr>
          </a:p>
        </p:txBody>
      </p:sp>
      <p:cxnSp>
        <p:nvCxnSpPr>
          <p:cNvPr id="641" name="Google Shape;641;p125"/>
          <p:cNvCxnSpPr>
            <a:stCxn id="636" idx="2"/>
            <a:endCxn id="639" idx="0"/>
          </p:cNvCxnSpPr>
          <p:nvPr/>
        </p:nvCxnSpPr>
        <p:spPr>
          <a:xfrm rot="5400000">
            <a:off x="1935825" y="3118800"/>
            <a:ext cx="669900" cy="900"/>
          </a:xfrm>
          <a:prstGeom prst="bentConnector3">
            <a:avLst>
              <a:gd name="adj1" fmla="val 50007"/>
            </a:avLst>
          </a:prstGeom>
          <a:noFill/>
          <a:ln w="9525" cap="flat" cmpd="sng">
            <a:solidFill>
              <a:srgbClr val="EAFF6A"/>
            </a:solidFill>
            <a:prstDash val="solid"/>
            <a:round/>
            <a:headEnd type="none" w="med" len="med"/>
            <a:tailEnd type="none" w="med" len="med"/>
          </a:ln>
        </p:spPr>
      </p:cxnSp>
    </p:spTree>
    <p:extLst>
      <p:ext uri="{BB962C8B-B14F-4D97-AF65-F5344CB8AC3E}">
        <p14:creationId xmlns:p14="http://schemas.microsoft.com/office/powerpoint/2010/main" val="2125558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85"/>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285" name="Google Shape;285;p85"/>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286" name="Google Shape;286;p85"/>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287" name="Google Shape;287;p85"/>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288" name="Google Shape;288;p85"/>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19 - Parte II</a:t>
            </a:r>
            <a:endParaRPr sz="1600" i="0" u="none" strike="noStrike" cap="none">
              <a:solidFill>
                <a:schemeClr val="lt1"/>
              </a:solidFill>
              <a:latin typeface="DM Sans"/>
              <a:ea typeface="DM Sans"/>
              <a:cs typeface="DM Sans"/>
              <a:sym typeface="DM Sans"/>
            </a:endParaRPr>
          </a:p>
        </p:txBody>
      </p:sp>
      <p:cxnSp>
        <p:nvCxnSpPr>
          <p:cNvPr id="289" name="Google Shape;289;p85"/>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290" name="Google Shape;290;p85"/>
          <p:cNvSpPr txBox="1"/>
          <p:nvPr/>
        </p:nvSpPr>
        <p:spPr>
          <a:xfrm>
            <a:off x="3668000" y="14016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20 - Parte I</a:t>
            </a:r>
            <a:endParaRPr sz="1600" b="1" i="0" u="none" strike="noStrike" cap="none">
              <a:solidFill>
                <a:srgbClr val="FFFFFF"/>
              </a:solidFill>
              <a:latin typeface="DM Sans"/>
              <a:ea typeface="DM Sans"/>
              <a:cs typeface="DM Sans"/>
              <a:sym typeface="DM Sans"/>
            </a:endParaRPr>
          </a:p>
        </p:txBody>
      </p:sp>
      <p:cxnSp>
        <p:nvCxnSpPr>
          <p:cNvPr id="291" name="Google Shape;291;p85"/>
          <p:cNvCxnSpPr/>
          <p:nvPr/>
        </p:nvCxnSpPr>
        <p:spPr>
          <a:xfrm>
            <a:off x="3757913" y="2732100"/>
            <a:ext cx="1778400" cy="0"/>
          </a:xfrm>
          <a:prstGeom prst="straightConnector1">
            <a:avLst/>
          </a:prstGeom>
          <a:noFill/>
          <a:ln w="9525" cap="flat" cmpd="sng">
            <a:solidFill>
              <a:srgbClr val="434343"/>
            </a:solidFill>
            <a:prstDash val="solid"/>
            <a:round/>
            <a:headEnd type="none" w="sm" len="sm"/>
            <a:tailEnd type="none" w="sm" len="sm"/>
          </a:ln>
        </p:spPr>
      </p:cxnSp>
      <p:sp>
        <p:nvSpPr>
          <p:cNvPr id="292" name="Google Shape;292;p85"/>
          <p:cNvSpPr txBox="1"/>
          <p:nvPr/>
        </p:nvSpPr>
        <p:spPr>
          <a:xfrm>
            <a:off x="3668000" y="1887350"/>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Seguridad</a:t>
            </a:r>
            <a:endParaRPr sz="1500" b="1">
              <a:solidFill>
                <a:srgbClr val="EAFF6A"/>
              </a:solidFill>
              <a:latin typeface="DM Sans"/>
              <a:ea typeface="DM Sans"/>
              <a:cs typeface="DM Sans"/>
              <a:sym typeface="DM Sans"/>
            </a:endParaRPr>
          </a:p>
        </p:txBody>
      </p:sp>
      <p:cxnSp>
        <p:nvCxnSpPr>
          <p:cNvPr id="293" name="Google Shape;293;p85"/>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294" name="Google Shape;294;p85"/>
          <p:cNvCxnSpPr/>
          <p:nvPr/>
        </p:nvCxnSpPr>
        <p:spPr>
          <a:xfrm>
            <a:off x="3743163" y="1829125"/>
            <a:ext cx="1778400" cy="0"/>
          </a:xfrm>
          <a:prstGeom prst="straightConnector1">
            <a:avLst/>
          </a:prstGeom>
          <a:noFill/>
          <a:ln w="9525" cap="flat" cmpd="sng">
            <a:solidFill>
              <a:srgbClr val="434343"/>
            </a:solidFill>
            <a:prstDash val="solid"/>
            <a:round/>
            <a:headEnd type="none" w="sm" len="sm"/>
            <a:tailEnd type="none" w="sm" len="sm"/>
          </a:ln>
        </p:spPr>
      </p:cxnSp>
      <p:sp>
        <p:nvSpPr>
          <p:cNvPr id="295" name="Google Shape;295;p85"/>
          <p:cNvSpPr txBox="1"/>
          <p:nvPr/>
        </p:nvSpPr>
        <p:spPr>
          <a:xfrm>
            <a:off x="3796175" y="2732100"/>
            <a:ext cx="1845300" cy="1293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5" action="ppaction://hlinksldjump"/>
              </a:rPr>
              <a:t>Cultura de seguridad</a:t>
            </a:r>
            <a:endParaRPr sz="1200">
              <a:solidFill>
                <a:schemeClr val="lt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6" action="ppaction://hlinksldjump"/>
              </a:rPr>
              <a:t>OWASP</a:t>
            </a:r>
            <a:endParaRPr sz="1200">
              <a:solidFill>
                <a:schemeClr val="lt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7" action="ppaction://hlinksldjump"/>
              </a:rPr>
              <a:t>OWASP Top 10</a:t>
            </a:r>
            <a:endParaRPr sz="1200">
              <a:solidFill>
                <a:schemeClr val="lt1"/>
              </a:solidFill>
              <a:latin typeface="DM Sans"/>
              <a:ea typeface="DM Sans"/>
              <a:cs typeface="DM Sans"/>
              <a:sym typeface="DM Sans"/>
            </a:endParaRPr>
          </a:p>
        </p:txBody>
      </p:sp>
      <p:sp>
        <p:nvSpPr>
          <p:cNvPr id="296" name="Google Shape;296;p85"/>
          <p:cNvSpPr txBox="1"/>
          <p:nvPr/>
        </p:nvSpPr>
        <p:spPr>
          <a:xfrm>
            <a:off x="1497600" y="2732100"/>
            <a:ext cx="19287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200">
              <a:solidFill>
                <a:srgbClr val="999999"/>
              </a:solidFill>
              <a:latin typeface="DM Sans"/>
              <a:ea typeface="DM Sans"/>
              <a:cs typeface="DM Sans"/>
              <a:sym typeface="DM Sans"/>
            </a:endParaRPr>
          </a:p>
        </p:txBody>
      </p:sp>
      <p:pic>
        <p:nvPicPr>
          <p:cNvPr id="297" name="Google Shape;297;p85"/>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298" name="Google Shape;298;p85"/>
          <p:cNvSpPr txBox="1"/>
          <p:nvPr/>
        </p:nvSpPr>
        <p:spPr>
          <a:xfrm>
            <a:off x="5865988" y="14807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20 - Parte II</a:t>
            </a:r>
            <a:endParaRPr sz="1600" i="0" u="none" strike="noStrike" cap="none">
              <a:solidFill>
                <a:schemeClr val="lt1"/>
              </a:solidFill>
              <a:latin typeface="DM Sans"/>
              <a:ea typeface="DM Sans"/>
              <a:cs typeface="DM Sans"/>
              <a:sym typeface="DM Sans"/>
            </a:endParaRPr>
          </a:p>
        </p:txBody>
      </p:sp>
      <p:cxnSp>
        <p:nvCxnSpPr>
          <p:cNvPr id="299" name="Google Shape;299;p85"/>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300" name="Google Shape;300;p85"/>
          <p:cNvSpPr txBox="1"/>
          <p:nvPr/>
        </p:nvSpPr>
        <p:spPr>
          <a:xfrm>
            <a:off x="5953713" y="1931375"/>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Documentación de API</a:t>
            </a:r>
            <a:endParaRPr sz="1500" b="1" i="0" u="none" strike="noStrike" cap="none">
              <a:solidFill>
                <a:srgbClr val="999999"/>
              </a:solidFill>
              <a:latin typeface="DM Sans"/>
              <a:ea typeface="DM Sans"/>
              <a:cs typeface="DM Sans"/>
              <a:sym typeface="DM Sans"/>
            </a:endParaRPr>
          </a:p>
        </p:txBody>
      </p:sp>
      <p:cxnSp>
        <p:nvCxnSpPr>
          <p:cNvPr id="301" name="Google Shape;301;p85"/>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302" name="Google Shape;302;p85"/>
          <p:cNvSpPr txBox="1"/>
          <p:nvPr/>
        </p:nvSpPr>
        <p:spPr>
          <a:xfrm>
            <a:off x="6008375" y="2643050"/>
            <a:ext cx="17784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999999"/>
              </a:solidFill>
              <a:latin typeface="DM Sans"/>
              <a:ea typeface="DM Sans"/>
              <a:cs typeface="DM Sans"/>
              <a:sym typeface="DM Sans"/>
            </a:endParaRPr>
          </a:p>
        </p:txBody>
      </p:sp>
      <p:sp>
        <p:nvSpPr>
          <p:cNvPr id="303" name="Google Shape;303;p85"/>
          <p:cNvSpPr txBox="1"/>
          <p:nvPr/>
        </p:nvSpPr>
        <p:spPr>
          <a:xfrm>
            <a:off x="1440600" y="2659250"/>
            <a:ext cx="20427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p:txBody>
      </p:sp>
      <p:sp>
        <p:nvSpPr>
          <p:cNvPr id="304" name="Google Shape;304;p85"/>
          <p:cNvSpPr txBox="1"/>
          <p:nvPr/>
        </p:nvSpPr>
        <p:spPr>
          <a:xfrm>
            <a:off x="5995425" y="2740625"/>
            <a:ext cx="18453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p:txBody>
      </p:sp>
      <p:sp>
        <p:nvSpPr>
          <p:cNvPr id="305" name="Google Shape;305;p85"/>
          <p:cNvSpPr txBox="1"/>
          <p:nvPr/>
        </p:nvSpPr>
        <p:spPr>
          <a:xfrm>
            <a:off x="1457913" y="19087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Práctica integradora</a:t>
            </a:r>
            <a:endParaRPr sz="1500" b="1">
              <a:solidFill>
                <a:srgbClr val="999999"/>
              </a:solidFill>
              <a:latin typeface="DM Sans"/>
              <a:ea typeface="DM Sans"/>
              <a:cs typeface="DM Sans"/>
              <a:sym typeface="DM Sans"/>
            </a:endParaRPr>
          </a:p>
        </p:txBody>
      </p:sp>
      <p:sp>
        <p:nvSpPr>
          <p:cNvPr id="306" name="Google Shape;306;p85"/>
          <p:cNvSpPr txBox="1"/>
          <p:nvPr/>
        </p:nvSpPr>
        <p:spPr>
          <a:xfrm>
            <a:off x="1510176" y="2960700"/>
            <a:ext cx="1732500" cy="9234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latin typeface="DM Sans"/>
                <a:ea typeface="DM Sans"/>
                <a:cs typeface="DM Sans"/>
                <a:sym typeface="DM Sans"/>
              </a:rPr>
              <a:t>Skills</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latin typeface="DM Sans"/>
                <a:ea typeface="DM Sans"/>
                <a:cs typeface="DM Sans"/>
                <a:sym typeface="DM Sans"/>
              </a:rPr>
              <a:t>Práctica integradora</a:t>
            </a:r>
            <a:endParaRPr sz="1200">
              <a:solidFill>
                <a:srgbClr val="B7B7B7"/>
              </a:solidFill>
              <a:latin typeface="DM Sans"/>
              <a:ea typeface="DM Sans"/>
              <a:cs typeface="DM Sans"/>
              <a:sym typeface="DM Sans"/>
            </a:endParaRPr>
          </a:p>
        </p:txBody>
      </p:sp>
      <p:sp>
        <p:nvSpPr>
          <p:cNvPr id="307" name="Google Shape;307;p85"/>
          <p:cNvSpPr txBox="1"/>
          <p:nvPr/>
        </p:nvSpPr>
        <p:spPr>
          <a:xfrm>
            <a:off x="6033576" y="2822100"/>
            <a:ext cx="1732500" cy="12006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rgbClr val="EA90FF"/>
              </a:buClr>
              <a:buSzPts val="1100"/>
              <a:buFont typeface="DM Sans"/>
              <a:buChar char="✓"/>
            </a:pPr>
            <a:r>
              <a:rPr lang="es" sz="1100">
                <a:solidFill>
                  <a:srgbClr val="B7B7B7"/>
                </a:solidFill>
                <a:latin typeface="DM Sans"/>
                <a:ea typeface="DM Sans"/>
                <a:cs typeface="DM Sans"/>
                <a:sym typeface="DM Sans"/>
              </a:rPr>
              <a:t>Importancia de la documentación</a:t>
            </a:r>
            <a:endParaRPr sz="11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100">
              <a:solidFill>
                <a:srgbClr val="B7B7B7"/>
              </a:solidFill>
              <a:latin typeface="DM Sans"/>
              <a:ea typeface="DM Sans"/>
              <a:cs typeface="DM Sans"/>
              <a:sym typeface="DM Sans"/>
            </a:endParaRPr>
          </a:p>
          <a:p>
            <a:pPr marL="457200" marR="0" lvl="0" indent="-298450" algn="l" rtl="0">
              <a:lnSpc>
                <a:spcPct val="100000"/>
              </a:lnSpc>
              <a:spcBef>
                <a:spcPts val="0"/>
              </a:spcBef>
              <a:spcAft>
                <a:spcPts val="0"/>
              </a:spcAft>
              <a:buClr>
                <a:srgbClr val="EA90FF"/>
              </a:buClr>
              <a:buSzPts val="1100"/>
              <a:buFont typeface="DM Sans"/>
              <a:buChar char="✓"/>
            </a:pPr>
            <a:r>
              <a:rPr lang="es" sz="1100">
                <a:solidFill>
                  <a:srgbClr val="B7B7B7"/>
                </a:solidFill>
                <a:latin typeface="DM Sans"/>
                <a:ea typeface="DM Sans"/>
                <a:cs typeface="DM Sans"/>
                <a:sym typeface="DM Sans"/>
              </a:rPr>
              <a:t>Documentar con Swagger</a:t>
            </a:r>
            <a:endParaRPr sz="1100">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3779122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86"/>
          <p:cNvSpPr txBox="1"/>
          <p:nvPr/>
        </p:nvSpPr>
        <p:spPr>
          <a:xfrm>
            <a:off x="527400" y="5823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 - Parte I</a:t>
            </a:r>
            <a:endParaRPr sz="3000" b="1">
              <a:solidFill>
                <a:srgbClr val="EAFF6A"/>
              </a:solidFill>
              <a:latin typeface="DM Sans"/>
              <a:ea typeface="DM Sans"/>
              <a:cs typeface="DM Sans"/>
              <a:sym typeface="DM Sans"/>
            </a:endParaRPr>
          </a:p>
        </p:txBody>
      </p:sp>
      <p:sp>
        <p:nvSpPr>
          <p:cNvPr id="313" name="Google Shape;313;p86"/>
          <p:cNvSpPr txBox="1"/>
          <p:nvPr/>
        </p:nvSpPr>
        <p:spPr>
          <a:xfrm>
            <a:off x="2525050" y="1629650"/>
            <a:ext cx="44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DM Sans"/>
              <a:ea typeface="DM Sans"/>
              <a:cs typeface="DM Sans"/>
              <a:sym typeface="DM Sans"/>
            </a:endParaRPr>
          </a:p>
        </p:txBody>
      </p:sp>
      <p:pic>
        <p:nvPicPr>
          <p:cNvPr id="314" name="Google Shape;314;p86"/>
          <p:cNvPicPr preferRelativeResize="0"/>
          <p:nvPr/>
        </p:nvPicPr>
        <p:blipFill>
          <a:blip r:embed="rId3">
            <a:alphaModFix/>
          </a:blip>
          <a:stretch>
            <a:fillRect/>
          </a:stretch>
        </p:blipFill>
        <p:spPr>
          <a:xfrm>
            <a:off x="2169650" y="1832875"/>
            <a:ext cx="196975" cy="196975"/>
          </a:xfrm>
          <a:prstGeom prst="rect">
            <a:avLst/>
          </a:prstGeom>
          <a:noFill/>
          <a:ln>
            <a:noFill/>
          </a:ln>
        </p:spPr>
      </p:pic>
      <p:cxnSp>
        <p:nvCxnSpPr>
          <p:cNvPr id="315" name="Google Shape;315;p86"/>
          <p:cNvCxnSpPr>
            <a:endCxn id="316" idx="0"/>
          </p:cNvCxnSpPr>
          <p:nvPr/>
        </p:nvCxnSpPr>
        <p:spPr>
          <a:xfrm rot="-5400000" flipH="1">
            <a:off x="1617437" y="2608163"/>
            <a:ext cx="1300800" cy="600"/>
          </a:xfrm>
          <a:prstGeom prst="bentConnector3">
            <a:avLst>
              <a:gd name="adj1" fmla="val 50000"/>
            </a:avLst>
          </a:prstGeom>
          <a:noFill/>
          <a:ln w="9525" cap="flat" cmpd="sng">
            <a:solidFill>
              <a:srgbClr val="EAFF6A"/>
            </a:solidFill>
            <a:prstDash val="solid"/>
            <a:round/>
            <a:headEnd type="none" w="med" len="med"/>
            <a:tailEnd type="none" w="med" len="med"/>
          </a:ln>
        </p:spPr>
      </p:cxnSp>
      <p:sp>
        <p:nvSpPr>
          <p:cNvPr id="317" name="Google Shape;317;p86"/>
          <p:cNvSpPr txBox="1"/>
          <p:nvPr/>
        </p:nvSpPr>
        <p:spPr>
          <a:xfrm>
            <a:off x="2525050" y="3113600"/>
            <a:ext cx="358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Analizar el Owasp y resolver la teoría que plantea en entornos reales.</a:t>
            </a:r>
            <a:endParaRPr>
              <a:solidFill>
                <a:schemeClr val="lt1"/>
              </a:solidFill>
              <a:latin typeface="DM Sans"/>
              <a:ea typeface="DM Sans"/>
              <a:cs typeface="DM Sans"/>
              <a:sym typeface="DM Sans"/>
            </a:endParaRPr>
          </a:p>
        </p:txBody>
      </p:sp>
      <p:pic>
        <p:nvPicPr>
          <p:cNvPr id="316" name="Google Shape;316;p86"/>
          <p:cNvPicPr preferRelativeResize="0"/>
          <p:nvPr/>
        </p:nvPicPr>
        <p:blipFill>
          <a:blip r:embed="rId3">
            <a:alphaModFix/>
          </a:blip>
          <a:stretch>
            <a:fillRect/>
          </a:stretch>
        </p:blipFill>
        <p:spPr>
          <a:xfrm>
            <a:off x="2169650" y="3258863"/>
            <a:ext cx="196975" cy="196975"/>
          </a:xfrm>
          <a:prstGeom prst="rect">
            <a:avLst/>
          </a:prstGeom>
          <a:noFill/>
          <a:ln>
            <a:noFill/>
          </a:ln>
        </p:spPr>
      </p:pic>
      <p:sp>
        <p:nvSpPr>
          <p:cNvPr id="318" name="Google Shape;318;p86"/>
          <p:cNvSpPr txBox="1"/>
          <p:nvPr/>
        </p:nvSpPr>
        <p:spPr>
          <a:xfrm>
            <a:off x="2525038" y="1690463"/>
            <a:ext cx="44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Tener una noción sobre las vulnerabilidades de un sistema web</a:t>
            </a:r>
            <a:endParaRPr>
              <a:solidFill>
                <a:schemeClr val="lt1"/>
              </a:solidFill>
              <a:latin typeface="DM Sans"/>
              <a:ea typeface="DM Sans"/>
              <a:cs typeface="DM Sans"/>
              <a:sym typeface="DM Sans"/>
            </a:endParaRPr>
          </a:p>
        </p:txBody>
      </p:sp>
      <p:cxnSp>
        <p:nvCxnSpPr>
          <p:cNvPr id="319" name="Google Shape;319;p86"/>
          <p:cNvCxnSpPr/>
          <p:nvPr/>
        </p:nvCxnSpPr>
        <p:spPr>
          <a:xfrm rot="5400000">
            <a:off x="2031287" y="3060025"/>
            <a:ext cx="473100" cy="1800"/>
          </a:xfrm>
          <a:prstGeom prst="bentConnector3">
            <a:avLst>
              <a:gd name="adj1" fmla="val 50000"/>
            </a:avLst>
          </a:prstGeom>
          <a:noFill/>
          <a:ln w="9525" cap="flat" cmpd="sng">
            <a:solidFill>
              <a:srgbClr val="EAFF6A"/>
            </a:solidFill>
            <a:prstDash val="solid"/>
            <a:round/>
            <a:headEnd type="none" w="med" len="med"/>
            <a:tailEnd type="none" w="med" len="med"/>
          </a:ln>
        </p:spPr>
      </p:cxnSp>
    </p:spTree>
    <p:extLst>
      <p:ext uri="{BB962C8B-B14F-4D97-AF65-F5344CB8AC3E}">
        <p14:creationId xmlns:p14="http://schemas.microsoft.com/office/powerpoint/2010/main" val="35219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88"/>
          <p:cNvSpPr txBox="1"/>
          <p:nvPr/>
        </p:nvSpPr>
        <p:spPr>
          <a:xfrm>
            <a:off x="812253" y="2202300"/>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Cultura de seguridad</a:t>
            </a:r>
            <a:endParaRPr sz="4000" b="1" i="0" u="none" strike="noStrike" cap="none">
              <a:solidFill>
                <a:schemeClr val="accent6"/>
              </a:solidFill>
              <a:latin typeface="DM Sans"/>
              <a:ea typeface="DM Sans"/>
              <a:cs typeface="DM Sans"/>
              <a:sym typeface="DM Sans"/>
            </a:endParaRPr>
          </a:p>
        </p:txBody>
      </p:sp>
    </p:spTree>
    <p:extLst>
      <p:ext uri="{BB962C8B-B14F-4D97-AF65-F5344CB8AC3E}">
        <p14:creationId xmlns:p14="http://schemas.microsoft.com/office/powerpoint/2010/main" val="2525136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89"/>
          <p:cNvSpPr txBox="1"/>
          <p:nvPr/>
        </p:nvSpPr>
        <p:spPr>
          <a:xfrm>
            <a:off x="265200" y="618000"/>
            <a:ext cx="6331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Una película de terror</a:t>
            </a:r>
            <a:endParaRPr sz="4000" b="1" i="0" u="none" strike="noStrike" cap="none" dirty="0">
              <a:solidFill>
                <a:schemeClr val="dk1"/>
              </a:solidFill>
              <a:latin typeface="DM Sans"/>
              <a:ea typeface="DM Sans"/>
              <a:cs typeface="DM Sans"/>
              <a:sym typeface="DM Sans"/>
            </a:endParaRPr>
          </a:p>
        </p:txBody>
      </p:sp>
      <p:sp>
        <p:nvSpPr>
          <p:cNvPr id="342" name="Google Shape;342;p89"/>
          <p:cNvSpPr txBox="1"/>
          <p:nvPr/>
        </p:nvSpPr>
        <p:spPr>
          <a:xfrm>
            <a:off x="392225" y="1855950"/>
            <a:ext cx="5117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latin typeface="DM Sans"/>
              <a:ea typeface="DM Sans"/>
              <a:cs typeface="DM Sans"/>
              <a:sym typeface="DM Sans"/>
            </a:endParaRPr>
          </a:p>
        </p:txBody>
      </p:sp>
      <p:sp>
        <p:nvSpPr>
          <p:cNvPr id="343" name="Google Shape;343;p89"/>
          <p:cNvSpPr txBox="1"/>
          <p:nvPr/>
        </p:nvSpPr>
        <p:spPr>
          <a:xfrm>
            <a:off x="544850" y="1356900"/>
            <a:ext cx="64872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latin typeface="DM Sans"/>
                <a:ea typeface="DM Sans"/>
                <a:cs typeface="DM Sans"/>
                <a:sym typeface="DM Sans"/>
              </a:rPr>
              <a:t>Has podido realizar el desarrollo de un servidor backend desde cero y pasando por prácticas muy agradables. Sin embargo, te has encontrado también con partes del desarrollo backend que seguramente te han pegado un buen susto, las cuales tal vez (o tal vez no) tuvimos que enfrentar algo temerosos.</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457200" lvl="0" indent="-311150" algn="l" rtl="0">
              <a:spcBef>
                <a:spcPts val="0"/>
              </a:spcBef>
              <a:spcAft>
                <a:spcPts val="0"/>
              </a:spcAft>
              <a:buClr>
                <a:srgbClr val="EA90FF"/>
              </a:buClr>
              <a:buSzPts val="1300"/>
              <a:buFont typeface="DM Sans"/>
              <a:buChar char="✓"/>
            </a:pPr>
            <a:r>
              <a:rPr lang="es" sz="1300" dirty="0">
                <a:latin typeface="DM Sans"/>
                <a:ea typeface="DM Sans"/>
                <a:cs typeface="DM Sans"/>
                <a:sym typeface="DM Sans"/>
              </a:rPr>
              <a:t>¿Recuerdas la primera vez que te enfrentaste a tu primera entrega de proyecto final? ¿El primer error al que tuviste que enfrentarte por cuenta propia?</a:t>
            </a:r>
            <a:endParaRPr sz="1300" dirty="0">
              <a:latin typeface="DM Sans"/>
              <a:ea typeface="DM Sans"/>
              <a:cs typeface="DM Sans"/>
              <a:sym typeface="DM Sans"/>
            </a:endParaRPr>
          </a:p>
          <a:p>
            <a:pPr marL="457200" lvl="0" indent="0" algn="l" rtl="0">
              <a:spcBef>
                <a:spcPts val="0"/>
              </a:spcBef>
              <a:spcAft>
                <a:spcPts val="0"/>
              </a:spcAft>
              <a:buNone/>
            </a:pPr>
            <a:endParaRPr sz="1300" dirty="0">
              <a:latin typeface="DM Sans"/>
              <a:ea typeface="DM Sans"/>
              <a:cs typeface="DM Sans"/>
              <a:sym typeface="DM Sans"/>
            </a:endParaRPr>
          </a:p>
          <a:p>
            <a:pPr marL="457200" lvl="0" indent="-311150" algn="l" rtl="0">
              <a:spcBef>
                <a:spcPts val="0"/>
              </a:spcBef>
              <a:spcAft>
                <a:spcPts val="0"/>
              </a:spcAft>
              <a:buClr>
                <a:srgbClr val="EA90FF"/>
              </a:buClr>
              <a:buSzPts val="1300"/>
              <a:buFont typeface="DM Sans"/>
              <a:buChar char="✓"/>
            </a:pPr>
            <a:r>
              <a:rPr lang="es" sz="1300" dirty="0">
                <a:latin typeface="DM Sans"/>
                <a:ea typeface="DM Sans"/>
                <a:cs typeface="DM Sans"/>
                <a:sym typeface="DM Sans"/>
              </a:rPr>
              <a:t>¿Recuerdas la primera vez que te enfrentaste a implementaciones avanzadas de passport, de router, contenerización y clusterización?</a:t>
            </a:r>
            <a:endParaRPr sz="1300" dirty="0">
              <a:latin typeface="DM Sans"/>
              <a:ea typeface="DM Sans"/>
              <a:cs typeface="DM Sans"/>
              <a:sym typeface="DM Sans"/>
            </a:endParaRPr>
          </a:p>
          <a:p>
            <a:pPr marL="457200" lvl="0" indent="0" algn="l" rtl="0">
              <a:spcBef>
                <a:spcPts val="0"/>
              </a:spcBef>
              <a:spcAft>
                <a:spcPts val="0"/>
              </a:spcAft>
              <a:buNone/>
            </a:pPr>
            <a:endParaRPr sz="1300" dirty="0">
              <a:latin typeface="DM Sans"/>
              <a:ea typeface="DM Sans"/>
              <a:cs typeface="DM Sans"/>
              <a:sym typeface="DM Sans"/>
            </a:endParaRPr>
          </a:p>
          <a:p>
            <a:pPr marL="457200" lvl="0" indent="-311150" algn="l" rtl="0">
              <a:spcBef>
                <a:spcPts val="0"/>
              </a:spcBef>
              <a:spcAft>
                <a:spcPts val="0"/>
              </a:spcAft>
              <a:buClr>
                <a:srgbClr val="EA90FF"/>
              </a:buClr>
              <a:buSzPts val="1300"/>
              <a:buFont typeface="DM Sans"/>
              <a:buChar char="✓"/>
            </a:pPr>
            <a:r>
              <a:rPr lang="es" sz="1300" dirty="0">
                <a:solidFill>
                  <a:schemeClr val="dk1"/>
                </a:solidFill>
                <a:latin typeface="DM Sans"/>
                <a:ea typeface="DM Sans"/>
                <a:cs typeface="DM Sans"/>
                <a:sym typeface="DM Sans"/>
              </a:rPr>
              <a:t>¿Recuerdas la primera vez que viste a tu servidor estancarse cuando lo sobrecargamos de peticiones?</a:t>
            </a:r>
            <a:endParaRPr sz="1300" dirty="0">
              <a:solidFill>
                <a:schemeClr val="dk1"/>
              </a:solidFill>
              <a:latin typeface="DM Sans"/>
              <a:ea typeface="DM Sans"/>
              <a:cs typeface="DM Sans"/>
              <a:sym typeface="DM Sans"/>
            </a:endParaRPr>
          </a:p>
          <a:p>
            <a:pPr marL="0" lvl="0" indent="0" algn="l" rtl="0">
              <a:spcBef>
                <a:spcPts val="0"/>
              </a:spcBef>
              <a:spcAft>
                <a:spcPts val="0"/>
              </a:spcAft>
              <a:buNone/>
            </a:pPr>
            <a:endParaRPr sz="1300" dirty="0">
              <a:solidFill>
                <a:schemeClr val="dk1"/>
              </a:solidFill>
              <a:latin typeface="DM Sans"/>
              <a:ea typeface="DM Sans"/>
              <a:cs typeface="DM Sans"/>
              <a:sym typeface="DM Sans"/>
            </a:endParaRPr>
          </a:p>
          <a:p>
            <a:pPr marL="0" lvl="0" indent="0" algn="l" rtl="0">
              <a:spcBef>
                <a:spcPts val="0"/>
              </a:spcBef>
              <a:spcAft>
                <a:spcPts val="0"/>
              </a:spcAft>
              <a:buNone/>
            </a:pPr>
            <a:r>
              <a:rPr lang="es" sz="1300" dirty="0">
                <a:solidFill>
                  <a:schemeClr val="dk1"/>
                </a:solidFill>
                <a:latin typeface="DM Sans"/>
                <a:ea typeface="DM Sans"/>
                <a:cs typeface="DM Sans"/>
                <a:sym typeface="DM Sans"/>
              </a:rPr>
              <a:t>¡Qué miedo, pero aún hay más!</a:t>
            </a:r>
            <a:endParaRPr sz="1300" dirty="0">
              <a:solidFill>
                <a:schemeClr val="dk1"/>
              </a:solidFill>
              <a:latin typeface="DM Sans"/>
              <a:ea typeface="DM Sans"/>
              <a:cs typeface="DM Sans"/>
              <a:sym typeface="DM Sans"/>
            </a:endParaRPr>
          </a:p>
        </p:txBody>
      </p:sp>
      <p:pic>
        <p:nvPicPr>
          <p:cNvPr id="344" name="Google Shape;344;p89"/>
          <p:cNvPicPr preferRelativeResize="0"/>
          <p:nvPr/>
        </p:nvPicPr>
        <p:blipFill>
          <a:blip r:embed="rId3">
            <a:alphaModFix/>
          </a:blip>
          <a:stretch>
            <a:fillRect/>
          </a:stretch>
        </p:blipFill>
        <p:spPr>
          <a:xfrm>
            <a:off x="6851525" y="1548413"/>
            <a:ext cx="2046675" cy="2046675"/>
          </a:xfrm>
          <a:prstGeom prst="rect">
            <a:avLst/>
          </a:prstGeom>
          <a:noFill/>
          <a:ln>
            <a:noFill/>
          </a:ln>
        </p:spPr>
      </p:pic>
    </p:spTree>
    <p:extLst>
      <p:ext uri="{BB962C8B-B14F-4D97-AF65-F5344CB8AC3E}">
        <p14:creationId xmlns:p14="http://schemas.microsoft.com/office/powerpoint/2010/main" val="2370479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0"/>
          <p:cNvSpPr txBox="1"/>
          <p:nvPr/>
        </p:nvSpPr>
        <p:spPr>
          <a:xfrm>
            <a:off x="473350" y="5863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¿Sumamos otro temor?</a:t>
            </a:r>
            <a:endParaRPr sz="4000" b="1" i="0" u="none" strike="noStrike" cap="none">
              <a:solidFill>
                <a:schemeClr val="dk1"/>
              </a:solidFill>
              <a:latin typeface="DM Sans"/>
              <a:ea typeface="DM Sans"/>
              <a:cs typeface="DM Sans"/>
              <a:sym typeface="DM Sans"/>
            </a:endParaRPr>
          </a:p>
        </p:txBody>
      </p:sp>
      <p:sp>
        <p:nvSpPr>
          <p:cNvPr id="350" name="Google Shape;350;p90"/>
          <p:cNvSpPr txBox="1"/>
          <p:nvPr/>
        </p:nvSpPr>
        <p:spPr>
          <a:xfrm>
            <a:off x="434475" y="1611450"/>
            <a:ext cx="4009800" cy="226212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Hay algo más </a:t>
            </a:r>
            <a:r>
              <a:rPr lang="es" sz="1350" dirty="0" smtClean="0">
                <a:latin typeface="DM Sans"/>
                <a:ea typeface="DM Sans"/>
                <a:cs typeface="DM Sans"/>
                <a:sym typeface="DM Sans"/>
              </a:rPr>
              <a:t>sobre </a:t>
            </a:r>
            <a:r>
              <a:rPr lang="es" sz="1350" dirty="0">
                <a:latin typeface="DM Sans"/>
                <a:ea typeface="DM Sans"/>
                <a:cs typeface="DM Sans"/>
                <a:sym typeface="DM Sans"/>
              </a:rPr>
              <a:t>lo que </a:t>
            </a:r>
            <a:r>
              <a:rPr lang="es" sz="1350" dirty="0" smtClean="0">
                <a:latin typeface="DM Sans"/>
                <a:ea typeface="DM Sans"/>
                <a:cs typeface="DM Sans"/>
                <a:sym typeface="DM Sans"/>
              </a:rPr>
              <a:t>tenemos </a:t>
            </a:r>
            <a:r>
              <a:rPr lang="es" sz="1350" dirty="0">
                <a:latin typeface="DM Sans"/>
                <a:ea typeface="DM Sans"/>
                <a:cs typeface="DM Sans"/>
                <a:sym typeface="DM Sans"/>
              </a:rPr>
              <a:t>que hablar </a:t>
            </a:r>
            <a:r>
              <a:rPr lang="es" sz="1350" dirty="0" smtClean="0">
                <a:latin typeface="DM Sans"/>
                <a:ea typeface="DM Sans"/>
                <a:cs typeface="DM Sans"/>
                <a:sym typeface="DM Sans"/>
              </a:rPr>
              <a:t>en</a:t>
            </a:r>
            <a:r>
              <a:rPr lang="es" sz="1350" dirty="0" smtClean="0">
                <a:latin typeface="DM Sans"/>
                <a:ea typeface="DM Sans"/>
                <a:cs typeface="DM Sans"/>
                <a:sym typeface="DM Sans"/>
              </a:rPr>
              <a:t> el </a:t>
            </a:r>
            <a:r>
              <a:rPr lang="es" sz="1350" dirty="0">
                <a:latin typeface="DM Sans"/>
                <a:ea typeface="DM Sans"/>
                <a:cs typeface="DM Sans"/>
                <a:sym typeface="DM Sans"/>
              </a:rPr>
              <a:t>desarrollo, donde no hemos podido profundizar demasiada teoría: </a:t>
            </a:r>
            <a:r>
              <a:rPr lang="es" sz="1350" b="1" dirty="0">
                <a:highlight>
                  <a:schemeClr val="accent6"/>
                </a:highlight>
                <a:latin typeface="DM Sans"/>
                <a:ea typeface="DM Sans"/>
                <a:cs typeface="DM Sans"/>
                <a:sym typeface="DM Sans"/>
              </a:rPr>
              <a:t>las vulnerabilidades.</a:t>
            </a:r>
            <a:endParaRPr sz="1350" dirty="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Me imagino que en más de una ocasión habrás</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escuchado hablar sobre el hackeo de X plataforma, sobre el robo de información de X base de datos, o la simple caída de X página web debido a alguna persona malintencionada.  </a:t>
            </a:r>
            <a:endParaRPr sz="1350" dirty="0">
              <a:latin typeface="DM Sans"/>
              <a:ea typeface="DM Sans"/>
              <a:cs typeface="DM Sans"/>
              <a:sym typeface="DM Sans"/>
            </a:endParaRPr>
          </a:p>
        </p:txBody>
      </p:sp>
      <p:sp>
        <p:nvSpPr>
          <p:cNvPr id="351" name="Google Shape;351;p90"/>
          <p:cNvSpPr txBox="1"/>
          <p:nvPr/>
        </p:nvSpPr>
        <p:spPr>
          <a:xfrm>
            <a:off x="4617800" y="1611450"/>
            <a:ext cx="38346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Cuando nuestro servidor se encuentre arriba, siempre tendremos este pequeño cosquilleo:</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i="1">
                <a:latin typeface="DM Sans"/>
                <a:ea typeface="DM Sans"/>
                <a:cs typeface="DM Sans"/>
                <a:sym typeface="DM Sans"/>
              </a:rPr>
              <a:t>“¿Y si en algún momento, a causa de mi sistema web, alguien logra extraer información de mis usuarios?”</a:t>
            </a:r>
            <a:endParaRPr sz="1350" i="1">
              <a:latin typeface="DM Sans"/>
              <a:ea typeface="DM Sans"/>
              <a:cs typeface="DM Sans"/>
              <a:sym typeface="DM Sans"/>
            </a:endParaRPr>
          </a:p>
          <a:p>
            <a:pPr marL="0" marR="0" lvl="0" indent="0" algn="l" rtl="0">
              <a:lnSpc>
                <a:spcPct val="100000"/>
              </a:lnSpc>
              <a:spcBef>
                <a:spcPts val="0"/>
              </a:spcBef>
              <a:spcAft>
                <a:spcPts val="0"/>
              </a:spcAft>
              <a:buNone/>
            </a:pPr>
            <a:endParaRPr sz="1350" i="1">
              <a:latin typeface="DM Sans"/>
              <a:ea typeface="DM Sans"/>
              <a:cs typeface="DM Sans"/>
              <a:sym typeface="DM Sans"/>
            </a:endParaRPr>
          </a:p>
          <a:p>
            <a:pPr marL="0" marR="0" lvl="0" indent="0" algn="l" rtl="0">
              <a:lnSpc>
                <a:spcPct val="100000"/>
              </a:lnSpc>
              <a:spcBef>
                <a:spcPts val="0"/>
              </a:spcBef>
              <a:spcAft>
                <a:spcPts val="0"/>
              </a:spcAft>
              <a:buNone/>
            </a:pPr>
            <a:r>
              <a:rPr lang="es" sz="1350" i="1">
                <a:latin typeface="DM Sans"/>
                <a:ea typeface="DM Sans"/>
                <a:cs typeface="DM Sans"/>
                <a:sym typeface="DM Sans"/>
              </a:rPr>
              <a:t>“No quiero que sea mi página web la que comprometa la información sensible de mis clientes”</a:t>
            </a:r>
            <a:endParaRPr sz="1350" i="1">
              <a:latin typeface="DM Sans"/>
              <a:ea typeface="DM Sans"/>
              <a:cs typeface="DM Sans"/>
              <a:sym typeface="DM Sans"/>
            </a:endParaRPr>
          </a:p>
        </p:txBody>
      </p:sp>
      <p:pic>
        <p:nvPicPr>
          <p:cNvPr id="352" name="Google Shape;352;p90"/>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1563155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9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91"/>
          <p:cNvSpPr txBox="1"/>
          <p:nvPr/>
        </p:nvSpPr>
        <p:spPr>
          <a:xfrm>
            <a:off x="1461300" y="330200"/>
            <a:ext cx="637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lt1"/>
                </a:solidFill>
                <a:latin typeface="DM Sans"/>
                <a:ea typeface="DM Sans"/>
                <a:cs typeface="DM Sans"/>
                <a:sym typeface="DM Sans"/>
              </a:rPr>
              <a:t>¿Qué es una vulnerabilidad?</a:t>
            </a:r>
            <a:endParaRPr sz="3500" b="1" i="0" u="none" strike="noStrike" cap="none">
              <a:solidFill>
                <a:schemeClr val="lt1"/>
              </a:solidFill>
              <a:latin typeface="DM Sans"/>
              <a:ea typeface="DM Sans"/>
              <a:cs typeface="DM Sans"/>
              <a:sym typeface="DM Sans"/>
            </a:endParaRPr>
          </a:p>
        </p:txBody>
      </p:sp>
      <p:sp>
        <p:nvSpPr>
          <p:cNvPr id="359" name="Google Shape;359;p91"/>
          <p:cNvSpPr txBox="1"/>
          <p:nvPr/>
        </p:nvSpPr>
        <p:spPr>
          <a:xfrm>
            <a:off x="869225" y="1924313"/>
            <a:ext cx="2955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el mundo IT, una vulnerabilidad es cualquier tipo de debilidad o brecha dejada en nuestro sistema, que permita a una persona malintencionada aprovecharla para comprometer la seguridad del sistema o el usuario.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360" name="Google Shape;360;p91"/>
          <p:cNvPicPr preferRelativeResize="0"/>
          <p:nvPr/>
        </p:nvPicPr>
        <p:blipFill>
          <a:blip r:embed="rId3">
            <a:alphaModFix/>
          </a:blip>
          <a:stretch>
            <a:fillRect/>
          </a:stretch>
        </p:blipFill>
        <p:spPr>
          <a:xfrm>
            <a:off x="3824825" y="1353438"/>
            <a:ext cx="4483251" cy="2988825"/>
          </a:xfrm>
          <a:prstGeom prst="rect">
            <a:avLst/>
          </a:prstGeom>
          <a:noFill/>
          <a:ln>
            <a:noFill/>
          </a:ln>
        </p:spPr>
      </p:pic>
    </p:spTree>
    <p:extLst>
      <p:ext uri="{BB962C8B-B14F-4D97-AF65-F5344CB8AC3E}">
        <p14:creationId xmlns:p14="http://schemas.microsoft.com/office/powerpoint/2010/main" val="438471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92"/>
          <p:cNvSpPr txBox="1"/>
          <p:nvPr/>
        </p:nvSpPr>
        <p:spPr>
          <a:xfrm>
            <a:off x="475500" y="1798600"/>
            <a:ext cx="6033000" cy="270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None/>
            </a:pPr>
            <a:r>
              <a:rPr lang="es" sz="1350">
                <a:solidFill>
                  <a:schemeClr val="dk1"/>
                </a:solidFill>
                <a:highlight>
                  <a:schemeClr val="lt1"/>
                </a:highlight>
                <a:latin typeface="DM Sans"/>
                <a:ea typeface="DM Sans"/>
                <a:cs typeface="DM Sans"/>
                <a:sym typeface="DM Sans"/>
              </a:rPr>
              <a:t>Existen múltiples tipos de vulnerabilidades que pueden comprometer a nuestra aplicación, éstas pueden ser:</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300"/>
              </a:spcBef>
              <a:spcAft>
                <a:spcPts val="0"/>
              </a:spcAft>
              <a:buClr>
                <a:srgbClr val="EA90FF"/>
              </a:buClr>
              <a:buSzPts val="1350"/>
              <a:buFont typeface="DM Sans"/>
              <a:buChar char="✓"/>
            </a:pPr>
            <a:r>
              <a:rPr lang="es" sz="1350" b="1">
                <a:solidFill>
                  <a:schemeClr val="dk1"/>
                </a:solidFill>
                <a:highlight>
                  <a:schemeClr val="lt1"/>
                </a:highlight>
                <a:latin typeface="DM Sans"/>
                <a:ea typeface="DM Sans"/>
                <a:cs typeface="DM Sans"/>
                <a:sym typeface="DM Sans"/>
              </a:rPr>
              <a:t>De hardware:</a:t>
            </a:r>
            <a:r>
              <a:rPr lang="es" sz="1350">
                <a:solidFill>
                  <a:schemeClr val="dk1"/>
                </a:solidFill>
                <a:highlight>
                  <a:schemeClr val="lt1"/>
                </a:highlight>
                <a:latin typeface="DM Sans"/>
                <a:ea typeface="DM Sans"/>
                <a:cs typeface="DM Sans"/>
                <a:sym typeface="DM Sans"/>
              </a:rPr>
              <a:t> cuando la implicación de seguridad se da en un elemento físico (como el servidor).</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b="1">
                <a:solidFill>
                  <a:schemeClr val="dk1"/>
                </a:solidFill>
                <a:highlight>
                  <a:schemeClr val="lt1"/>
                </a:highlight>
                <a:latin typeface="DM Sans"/>
                <a:ea typeface="DM Sans"/>
                <a:cs typeface="DM Sans"/>
                <a:sym typeface="DM Sans"/>
              </a:rPr>
              <a:t>De software</a:t>
            </a:r>
            <a:r>
              <a:rPr lang="es" sz="1350">
                <a:solidFill>
                  <a:schemeClr val="dk1"/>
                </a:solidFill>
                <a:highlight>
                  <a:schemeClr val="lt1"/>
                </a:highlight>
                <a:latin typeface="DM Sans"/>
                <a:ea typeface="DM Sans"/>
                <a:cs typeface="DM Sans"/>
                <a:sym typeface="DM Sans"/>
              </a:rPr>
              <a:t>: cuando la implicación de seguridad sí se da en nuestro aplicativo.</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b="1">
                <a:solidFill>
                  <a:schemeClr val="dk1"/>
                </a:solidFill>
                <a:highlight>
                  <a:schemeClr val="lt1"/>
                </a:highlight>
                <a:latin typeface="DM Sans"/>
                <a:ea typeface="DM Sans"/>
                <a:cs typeface="DM Sans"/>
                <a:sym typeface="DM Sans"/>
              </a:rPr>
              <a:t>Procedimentales</a:t>
            </a:r>
            <a:r>
              <a:rPr lang="es" sz="1350">
                <a:solidFill>
                  <a:schemeClr val="dk1"/>
                </a:solidFill>
                <a:highlight>
                  <a:schemeClr val="lt1"/>
                </a:highlight>
                <a:latin typeface="DM Sans"/>
                <a:ea typeface="DM Sans"/>
                <a:cs typeface="DM Sans"/>
                <a:sym typeface="DM Sans"/>
              </a:rPr>
              <a:t>: cuando la implicación de seguridad se da en el proceso mismo de resolución.</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b="1">
                <a:solidFill>
                  <a:schemeClr val="dk1"/>
                </a:solidFill>
                <a:highlight>
                  <a:schemeClr val="lt1"/>
                </a:highlight>
                <a:latin typeface="DM Sans"/>
                <a:ea typeface="DM Sans"/>
                <a:cs typeface="DM Sans"/>
                <a:sym typeface="DM Sans"/>
              </a:rPr>
              <a:t>Humanas</a:t>
            </a:r>
            <a:r>
              <a:rPr lang="es" sz="1350">
                <a:solidFill>
                  <a:schemeClr val="dk1"/>
                </a:solidFill>
                <a:highlight>
                  <a:schemeClr val="lt1"/>
                </a:highlight>
                <a:latin typeface="DM Sans"/>
                <a:ea typeface="DM Sans"/>
                <a:cs typeface="DM Sans"/>
                <a:sym typeface="DM Sans"/>
              </a:rPr>
              <a:t>: cuando la implicación de seguridad se da en una persona o usuario. </a:t>
            </a:r>
            <a:endParaRPr sz="1350">
              <a:solidFill>
                <a:schemeClr val="dk1"/>
              </a:solidFill>
              <a:highlight>
                <a:schemeClr val="lt1"/>
              </a:highlight>
              <a:latin typeface="DM Sans"/>
              <a:ea typeface="DM Sans"/>
              <a:cs typeface="DM Sans"/>
              <a:sym typeface="DM Sans"/>
            </a:endParaRPr>
          </a:p>
        </p:txBody>
      </p:sp>
      <p:pic>
        <p:nvPicPr>
          <p:cNvPr id="366" name="Google Shape;366;p9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367" name="Google Shape;367;p92"/>
          <p:cNvSpPr txBox="1"/>
          <p:nvPr/>
        </p:nvSpPr>
        <p:spPr>
          <a:xfrm>
            <a:off x="563975" y="461725"/>
            <a:ext cx="603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Sobre las vulnerabilidades</a:t>
            </a:r>
            <a:endParaRPr sz="4000" b="1">
              <a:latin typeface="DM Sans"/>
              <a:ea typeface="DM Sans"/>
              <a:cs typeface="DM Sans"/>
              <a:sym typeface="DM Sans"/>
            </a:endParaRPr>
          </a:p>
        </p:txBody>
      </p:sp>
    </p:spTree>
    <p:extLst>
      <p:ext uri="{BB962C8B-B14F-4D97-AF65-F5344CB8AC3E}">
        <p14:creationId xmlns:p14="http://schemas.microsoft.com/office/powerpoint/2010/main" val="2385843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93"/>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373" name="Google Shape;373;p93"/>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Sobre las vulnerabilidades</a:t>
            </a:r>
            <a:endParaRPr sz="4000" b="1">
              <a:latin typeface="DM Sans"/>
              <a:ea typeface="DM Sans"/>
              <a:cs typeface="DM Sans"/>
              <a:sym typeface="DM Sans"/>
            </a:endParaRPr>
          </a:p>
        </p:txBody>
      </p:sp>
      <p:sp>
        <p:nvSpPr>
          <p:cNvPr id="374" name="Google Shape;374;p93"/>
          <p:cNvSpPr txBox="1"/>
          <p:nvPr/>
        </p:nvSpPr>
        <p:spPr>
          <a:xfrm>
            <a:off x="475500" y="1881550"/>
            <a:ext cx="8193000" cy="200757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None/>
            </a:pPr>
            <a:r>
              <a:rPr lang="es" sz="1350" dirty="0">
                <a:solidFill>
                  <a:schemeClr val="dk1"/>
                </a:solidFill>
                <a:highlight>
                  <a:schemeClr val="lt1"/>
                </a:highlight>
                <a:latin typeface="DM Sans"/>
                <a:ea typeface="DM Sans"/>
                <a:cs typeface="DM Sans"/>
                <a:sym typeface="DM Sans"/>
              </a:rPr>
              <a:t>Cuando una persona malintencionada encuentra alguna de estas vulnerabilidades, puede tomar acción para </a:t>
            </a:r>
            <a:r>
              <a:rPr lang="es" sz="1350" b="1" dirty="0">
                <a:solidFill>
                  <a:schemeClr val="dk1"/>
                </a:solidFill>
                <a:highlight>
                  <a:schemeClr val="lt1"/>
                </a:highlight>
                <a:latin typeface="DM Sans"/>
                <a:ea typeface="DM Sans"/>
                <a:cs typeface="DM Sans"/>
                <a:sym typeface="DM Sans"/>
              </a:rPr>
              <a:t>explotar</a:t>
            </a:r>
            <a:r>
              <a:rPr lang="es" sz="1350" dirty="0">
                <a:solidFill>
                  <a:schemeClr val="dk1"/>
                </a:solidFill>
                <a:highlight>
                  <a:schemeClr val="lt1"/>
                </a:highlight>
                <a:latin typeface="DM Sans"/>
                <a:ea typeface="DM Sans"/>
                <a:cs typeface="DM Sans"/>
                <a:sym typeface="DM Sans"/>
              </a:rPr>
              <a:t> dicha vulnerabilidad y </a:t>
            </a:r>
            <a:r>
              <a:rPr lang="es" sz="1350" dirty="0" smtClean="0">
                <a:solidFill>
                  <a:schemeClr val="dk1"/>
                </a:solidFill>
                <a:highlight>
                  <a:schemeClr val="lt1"/>
                </a:highlight>
                <a:latin typeface="DM Sans"/>
                <a:ea typeface="DM Sans"/>
                <a:cs typeface="DM Sans"/>
                <a:sym typeface="DM Sans"/>
              </a:rPr>
              <a:t>convertirla </a:t>
            </a:r>
            <a:r>
              <a:rPr lang="es" sz="1350" dirty="0">
                <a:solidFill>
                  <a:schemeClr val="dk1"/>
                </a:solidFill>
                <a:highlight>
                  <a:schemeClr val="lt1"/>
                </a:highlight>
                <a:latin typeface="DM Sans"/>
                <a:ea typeface="DM Sans"/>
                <a:cs typeface="DM Sans"/>
                <a:sym typeface="DM Sans"/>
              </a:rPr>
              <a:t>en un evento bastante preocupante para nosotros. </a:t>
            </a:r>
            <a:endParaRPr sz="1350" dirty="0">
              <a:solidFill>
                <a:schemeClr val="dk1"/>
              </a:solidFill>
              <a:highlight>
                <a:schemeClr val="lt1"/>
              </a:highlight>
              <a:latin typeface="DM Sans"/>
              <a:ea typeface="DM Sans"/>
              <a:cs typeface="DM Sans"/>
              <a:sym typeface="DM Sans"/>
            </a:endParaRPr>
          </a:p>
          <a:p>
            <a:pPr marL="0" lvl="0" indent="0" algn="l" rtl="0">
              <a:lnSpc>
                <a:spcPct val="115000"/>
              </a:lnSpc>
              <a:spcBef>
                <a:spcPts val="1300"/>
              </a:spcBef>
              <a:spcAft>
                <a:spcPts val="0"/>
              </a:spcAft>
              <a:buNone/>
            </a:pPr>
            <a:endParaRPr sz="1350" dirty="0">
              <a:solidFill>
                <a:schemeClr val="dk1"/>
              </a:solidFill>
              <a:highlight>
                <a:schemeClr val="lt1"/>
              </a:highlight>
              <a:latin typeface="DM Sans"/>
              <a:ea typeface="DM Sans"/>
              <a:cs typeface="DM Sans"/>
              <a:sym typeface="DM Sans"/>
            </a:endParaRPr>
          </a:p>
          <a:p>
            <a:pPr marL="0" lvl="0" indent="0" algn="ctr" rtl="0">
              <a:lnSpc>
                <a:spcPct val="115000"/>
              </a:lnSpc>
              <a:spcBef>
                <a:spcPts val="1300"/>
              </a:spcBef>
              <a:spcAft>
                <a:spcPts val="1000"/>
              </a:spcAft>
              <a:buNone/>
            </a:pPr>
            <a:r>
              <a:rPr lang="es" sz="1350" dirty="0">
                <a:solidFill>
                  <a:schemeClr val="dk1"/>
                </a:solidFill>
                <a:highlight>
                  <a:schemeClr val="accent6"/>
                </a:highlight>
                <a:latin typeface="DM Sans"/>
                <a:ea typeface="DM Sans"/>
                <a:cs typeface="DM Sans"/>
                <a:sym typeface="DM Sans"/>
              </a:rPr>
              <a:t>¡Vamos a conocer algunas de las principales vulnerabilidades halladas en los sistemas web! </a:t>
            </a:r>
            <a:endParaRPr sz="1350" dirty="0">
              <a:solidFill>
                <a:schemeClr val="dk1"/>
              </a:solidFill>
              <a:highlight>
                <a:schemeClr val="accent6"/>
              </a:highlight>
              <a:latin typeface="DM Sans"/>
              <a:ea typeface="DM Sans"/>
              <a:cs typeface="DM Sans"/>
              <a:sym typeface="DM Sans"/>
            </a:endParaRPr>
          </a:p>
        </p:txBody>
      </p:sp>
    </p:spTree>
    <p:extLst>
      <p:ext uri="{BB962C8B-B14F-4D97-AF65-F5344CB8AC3E}">
        <p14:creationId xmlns:p14="http://schemas.microsoft.com/office/powerpoint/2010/main" val="39686021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9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¡Importante!</a:t>
            </a:r>
            <a:endParaRPr sz="4000" b="1" i="0" u="none" strike="noStrike" cap="none">
              <a:solidFill>
                <a:srgbClr val="EAFF6A"/>
              </a:solidFill>
              <a:latin typeface="DM Sans"/>
              <a:ea typeface="DM Sans"/>
              <a:cs typeface="DM Sans"/>
              <a:sym typeface="DM Sans"/>
            </a:endParaRPr>
          </a:p>
        </p:txBody>
      </p:sp>
      <p:sp>
        <p:nvSpPr>
          <p:cNvPr id="380" name="Google Shape;380;p94"/>
          <p:cNvSpPr txBox="1"/>
          <p:nvPr/>
        </p:nvSpPr>
        <p:spPr>
          <a:xfrm>
            <a:off x="473350" y="1626100"/>
            <a:ext cx="81411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El contenido de seguridad que estamos abarcando es desde un enfoque del Desarrollo Web. </a:t>
            </a:r>
            <a:endParaRPr sz="2500">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b="1">
                <a:solidFill>
                  <a:schemeClr val="lt1"/>
                </a:solidFill>
                <a:latin typeface="DM Sans"/>
                <a:ea typeface="DM Sans"/>
                <a:cs typeface="DM Sans"/>
                <a:sym typeface="DM Sans"/>
              </a:rPr>
              <a:t>Recuerda que el curso que estás tomando es de backend, no de seguridad informática</a:t>
            </a:r>
            <a:r>
              <a:rPr lang="es" sz="2500">
                <a:solidFill>
                  <a:schemeClr val="lt1"/>
                </a:solidFill>
                <a:latin typeface="DM Sans"/>
                <a:ea typeface="DM Sans"/>
                <a:cs typeface="DM Sans"/>
                <a:sym typeface="DM Sans"/>
              </a:rPr>
              <a:t>. Para poder profundizar sobre la rama de informática, podrías hacer el curso de </a:t>
            </a:r>
            <a:r>
              <a:rPr lang="es" sz="2500">
                <a:solidFill>
                  <a:schemeClr val="accent5"/>
                </a:solidFill>
                <a:latin typeface="DM Sans"/>
                <a:ea typeface="DM Sans"/>
                <a:cs typeface="DM Sans"/>
                <a:sym typeface="DM Sans"/>
              </a:rPr>
              <a:t>Ciberseguridad. </a:t>
            </a:r>
            <a:endParaRPr sz="2500" i="0" u="none" strike="noStrike" cap="none">
              <a:solidFill>
                <a:schemeClr val="accent5"/>
              </a:solidFill>
              <a:latin typeface="DM Sans"/>
              <a:ea typeface="DM Sans"/>
              <a:cs typeface="DM Sans"/>
              <a:sym typeface="DM Sans"/>
            </a:endParaRPr>
          </a:p>
        </p:txBody>
      </p:sp>
    </p:spTree>
    <p:extLst>
      <p:ext uri="{BB962C8B-B14F-4D97-AF65-F5344CB8AC3E}">
        <p14:creationId xmlns:p14="http://schemas.microsoft.com/office/powerpoint/2010/main" val="29079223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9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OWASP</a:t>
            </a:r>
            <a:endParaRPr sz="4000" b="1" i="0" u="none" strike="noStrike" cap="none">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013710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27"/>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27"/>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656" name="Google Shape;656;p127"/>
          <p:cNvSpPr/>
          <p:nvPr/>
        </p:nvSpPr>
        <p:spPr>
          <a:xfrm>
            <a:off x="1113963" y="1764459"/>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Documentación</a:t>
            </a:r>
            <a:endParaRPr sz="1200" b="0" i="0" u="none" strike="noStrike" cap="none">
              <a:solidFill>
                <a:srgbClr val="FFFFFF"/>
              </a:solidFill>
              <a:latin typeface="DM Sans"/>
              <a:ea typeface="DM Sans"/>
              <a:cs typeface="DM Sans"/>
              <a:sym typeface="DM Sans"/>
            </a:endParaRPr>
          </a:p>
        </p:txBody>
      </p:sp>
      <p:sp>
        <p:nvSpPr>
          <p:cNvPr id="657" name="Google Shape;657;p127"/>
          <p:cNvSpPr/>
          <p:nvPr/>
        </p:nvSpPr>
        <p:spPr>
          <a:xfrm>
            <a:off x="3674706" y="1764750"/>
            <a:ext cx="15969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Swagger</a:t>
            </a:r>
            <a:endParaRPr sz="1200" b="0" i="0" u="none" strike="noStrike" cap="none">
              <a:solidFill>
                <a:schemeClr val="lt1"/>
              </a:solidFill>
              <a:latin typeface="DM Sans"/>
              <a:ea typeface="DM Sans"/>
              <a:cs typeface="DM Sans"/>
              <a:sym typeface="DM Sans"/>
            </a:endParaRPr>
          </a:p>
        </p:txBody>
      </p:sp>
      <p:cxnSp>
        <p:nvCxnSpPr>
          <p:cNvPr id="658" name="Google Shape;658;p127"/>
          <p:cNvCxnSpPr>
            <a:stCxn id="656" idx="3"/>
            <a:endCxn id="657" idx="1"/>
          </p:cNvCxnSpPr>
          <p:nvPr/>
        </p:nvCxnSpPr>
        <p:spPr>
          <a:xfrm>
            <a:off x="2513163" y="2054559"/>
            <a:ext cx="1161600" cy="6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659" name="Google Shape;659;p127"/>
          <p:cNvCxnSpPr>
            <a:stCxn id="657" idx="3"/>
            <a:endCxn id="660" idx="1"/>
          </p:cNvCxnSpPr>
          <p:nvPr/>
        </p:nvCxnSpPr>
        <p:spPr>
          <a:xfrm>
            <a:off x="5271606" y="2054850"/>
            <a:ext cx="1161600" cy="600"/>
          </a:xfrm>
          <a:prstGeom prst="bentConnector3">
            <a:avLst>
              <a:gd name="adj1" fmla="val 49997"/>
            </a:avLst>
          </a:prstGeom>
          <a:noFill/>
          <a:ln w="9525" cap="flat" cmpd="sng">
            <a:solidFill>
              <a:srgbClr val="CCCCCC"/>
            </a:solidFill>
            <a:prstDash val="solid"/>
            <a:round/>
            <a:headEnd type="none" w="sm" len="sm"/>
            <a:tailEnd type="oval" w="med" len="med"/>
          </a:ln>
        </p:spPr>
      </p:cxnSp>
      <p:pic>
        <p:nvPicPr>
          <p:cNvPr id="661" name="Google Shape;661;p127"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660" name="Google Shape;660;p127"/>
          <p:cNvSpPr/>
          <p:nvPr/>
        </p:nvSpPr>
        <p:spPr>
          <a:xfrm>
            <a:off x="6433144" y="176443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Servidor Express</a:t>
            </a:r>
            <a:endParaRPr sz="1200" b="0" i="0" u="none" strike="noStrike" cap="none">
              <a:solidFill>
                <a:srgbClr val="222222"/>
              </a:solidFill>
              <a:latin typeface="DM Sans"/>
              <a:ea typeface="DM Sans"/>
              <a:cs typeface="DM Sans"/>
              <a:sym typeface="DM Sans"/>
            </a:endParaRPr>
          </a:p>
        </p:txBody>
      </p:sp>
      <p:sp>
        <p:nvSpPr>
          <p:cNvPr id="662" name="Google Shape;662;p127"/>
          <p:cNvSpPr/>
          <p:nvPr/>
        </p:nvSpPr>
        <p:spPr>
          <a:xfrm>
            <a:off x="6433144" y="279883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req.body</a:t>
            </a:r>
            <a:endParaRPr sz="1200" b="0" i="0" u="none" strike="noStrike" cap="none">
              <a:solidFill>
                <a:srgbClr val="222222"/>
              </a:solidFill>
              <a:latin typeface="DM Sans"/>
              <a:ea typeface="DM Sans"/>
              <a:cs typeface="DM Sans"/>
              <a:sym typeface="DM Sans"/>
            </a:endParaRPr>
          </a:p>
        </p:txBody>
      </p:sp>
      <p:cxnSp>
        <p:nvCxnSpPr>
          <p:cNvPr id="663" name="Google Shape;663;p127"/>
          <p:cNvCxnSpPr>
            <a:stCxn id="660" idx="2"/>
            <a:endCxn id="662" idx="0"/>
          </p:cNvCxnSpPr>
          <p:nvPr/>
        </p:nvCxnSpPr>
        <p:spPr>
          <a:xfrm rot="-5400000" flipH="1">
            <a:off x="7004794" y="2571439"/>
            <a:ext cx="454200" cy="600"/>
          </a:xfrm>
          <a:prstGeom prst="bentConnector3">
            <a:avLst>
              <a:gd name="adj1" fmla="val 50000"/>
            </a:avLst>
          </a:prstGeom>
          <a:noFill/>
          <a:ln w="9525" cap="flat" cmpd="sng">
            <a:solidFill>
              <a:srgbClr val="CCCCCC"/>
            </a:solidFill>
            <a:prstDash val="solid"/>
            <a:round/>
            <a:headEnd type="none" w="sm" len="sm"/>
            <a:tailEnd type="oval" w="med" len="med"/>
          </a:ln>
        </p:spPr>
      </p:cxnSp>
    </p:spTree>
    <p:extLst>
      <p:ext uri="{BB962C8B-B14F-4D97-AF65-F5344CB8AC3E}">
        <p14:creationId xmlns:p14="http://schemas.microsoft.com/office/powerpoint/2010/main" val="1904511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96"/>
          <p:cNvSpPr txBox="1"/>
          <p:nvPr/>
        </p:nvSpPr>
        <p:spPr>
          <a:xfrm>
            <a:off x="577525" y="577725"/>
            <a:ext cx="5619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OWASP?</a:t>
            </a:r>
            <a:endParaRPr sz="4000" b="1" i="0" u="none" strike="noStrike" cap="none">
              <a:solidFill>
                <a:schemeClr val="dk1"/>
              </a:solidFill>
              <a:latin typeface="DM Sans"/>
              <a:ea typeface="DM Sans"/>
              <a:cs typeface="DM Sans"/>
              <a:sym typeface="DM Sans"/>
            </a:endParaRPr>
          </a:p>
        </p:txBody>
      </p:sp>
      <p:sp>
        <p:nvSpPr>
          <p:cNvPr id="391" name="Google Shape;391;p96"/>
          <p:cNvSpPr txBox="1"/>
          <p:nvPr/>
        </p:nvSpPr>
        <p:spPr>
          <a:xfrm>
            <a:off x="475500" y="1433675"/>
            <a:ext cx="5227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¿Cómo podemos saber qué vulnerabilidades se están explotando en diferentes sistemas web del mundo?</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dirty="0">
                <a:latin typeface="DM Sans"/>
                <a:ea typeface="DM Sans"/>
                <a:cs typeface="DM Sans"/>
                <a:sym typeface="DM Sans"/>
              </a:rPr>
              <a:t>Para eso, existe </a:t>
            </a:r>
            <a:r>
              <a:rPr lang="es" b="1" dirty="0">
                <a:latin typeface="DM Sans"/>
                <a:ea typeface="DM Sans"/>
                <a:cs typeface="DM Sans"/>
                <a:sym typeface="DM Sans"/>
              </a:rPr>
              <a:t>OWASP</a:t>
            </a:r>
            <a:r>
              <a:rPr lang="es" dirty="0">
                <a:latin typeface="DM Sans"/>
                <a:ea typeface="DM Sans"/>
                <a:cs typeface="DM Sans"/>
                <a:sym typeface="DM Sans"/>
              </a:rPr>
              <a:t>.</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b="1" dirty="0">
                <a:latin typeface="DM Sans"/>
                <a:ea typeface="DM Sans"/>
                <a:cs typeface="DM Sans"/>
                <a:sym typeface="DM Sans"/>
              </a:rPr>
              <a:t>Open Web Application Security Project</a:t>
            </a:r>
            <a:r>
              <a:rPr lang="es" dirty="0">
                <a:latin typeface="DM Sans"/>
                <a:ea typeface="DM Sans"/>
                <a:cs typeface="DM Sans"/>
                <a:sym typeface="DM Sans"/>
              </a:rPr>
              <a:t>, un proyecto de código abierto </a:t>
            </a:r>
            <a:r>
              <a:rPr lang="es" b="1" dirty="0">
                <a:latin typeface="DM Sans"/>
                <a:ea typeface="DM Sans"/>
                <a:cs typeface="DM Sans"/>
                <a:sym typeface="DM Sans"/>
              </a:rPr>
              <a:t>internacional</a:t>
            </a:r>
            <a:r>
              <a:rPr lang="es" dirty="0">
                <a:latin typeface="DM Sans"/>
                <a:ea typeface="DM Sans"/>
                <a:cs typeface="DM Sans"/>
                <a:sym typeface="DM Sans"/>
              </a:rPr>
              <a:t>, sin fines de lucro, el cual brinda información referente a la seguridad general de aplicaciones web.</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dirty="0">
                <a:latin typeface="DM Sans"/>
                <a:ea typeface="DM Sans"/>
                <a:cs typeface="DM Sans"/>
                <a:sym typeface="DM Sans"/>
              </a:rPr>
              <a:t>Además, OWASP provee un conjunto de herramientas que permiten conocer </a:t>
            </a:r>
            <a:r>
              <a:rPr lang="es" dirty="0" smtClean="0">
                <a:latin typeface="DM Sans"/>
                <a:ea typeface="DM Sans"/>
                <a:cs typeface="DM Sans"/>
                <a:sym typeface="DM Sans"/>
              </a:rPr>
              <a:t>en profundidad </a:t>
            </a:r>
            <a:r>
              <a:rPr lang="es" dirty="0">
                <a:latin typeface="DM Sans"/>
                <a:ea typeface="DM Sans"/>
                <a:cs typeface="DM Sans"/>
                <a:sym typeface="DM Sans"/>
              </a:rPr>
              <a:t>muchos </a:t>
            </a:r>
            <a:r>
              <a:rPr lang="es" dirty="0" smtClean="0">
                <a:latin typeface="DM Sans"/>
                <a:ea typeface="DM Sans"/>
                <a:cs typeface="DM Sans"/>
                <a:sym typeface="DM Sans"/>
              </a:rPr>
              <a:t>conceptos, </a:t>
            </a:r>
            <a:r>
              <a:rPr lang="es" dirty="0">
                <a:latin typeface="DM Sans"/>
                <a:ea typeface="DM Sans"/>
                <a:cs typeface="DM Sans"/>
                <a:sym typeface="DM Sans"/>
              </a:rPr>
              <a:t>y herramientas referentes a la seguridad de aplicaciones web.</a:t>
            </a:r>
            <a:endParaRPr dirty="0">
              <a:latin typeface="DM Sans"/>
              <a:ea typeface="DM Sans"/>
              <a:cs typeface="DM Sans"/>
              <a:sym typeface="DM Sans"/>
            </a:endParaRPr>
          </a:p>
        </p:txBody>
      </p:sp>
      <p:pic>
        <p:nvPicPr>
          <p:cNvPr id="392" name="Google Shape;392;p96"/>
          <p:cNvPicPr preferRelativeResize="0"/>
          <p:nvPr/>
        </p:nvPicPr>
        <p:blipFill>
          <a:blip r:embed="rId3">
            <a:alphaModFix/>
          </a:blip>
          <a:stretch>
            <a:fillRect/>
          </a:stretch>
        </p:blipFill>
        <p:spPr>
          <a:xfrm>
            <a:off x="5649350" y="1963675"/>
            <a:ext cx="3494650" cy="1216150"/>
          </a:xfrm>
          <a:prstGeom prst="rect">
            <a:avLst/>
          </a:prstGeom>
          <a:noFill/>
          <a:ln>
            <a:noFill/>
          </a:ln>
        </p:spPr>
      </p:pic>
    </p:spTree>
    <p:extLst>
      <p:ext uri="{BB962C8B-B14F-4D97-AF65-F5344CB8AC3E}">
        <p14:creationId xmlns:p14="http://schemas.microsoft.com/office/powerpoint/2010/main" val="1876594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97"/>
          <p:cNvSpPr txBox="1"/>
          <p:nvPr/>
        </p:nvSpPr>
        <p:spPr>
          <a:xfrm>
            <a:off x="475500" y="441425"/>
            <a:ext cx="8450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elementos podemos encontrar?</a:t>
            </a:r>
            <a:endParaRPr sz="4000" b="1" i="0" u="none" strike="noStrike" cap="none">
              <a:solidFill>
                <a:schemeClr val="dk1"/>
              </a:solidFill>
              <a:latin typeface="DM Sans"/>
              <a:ea typeface="DM Sans"/>
              <a:cs typeface="DM Sans"/>
              <a:sym typeface="DM Sans"/>
            </a:endParaRPr>
          </a:p>
        </p:txBody>
      </p:sp>
      <p:sp>
        <p:nvSpPr>
          <p:cNvPr id="398" name="Google Shape;398;p97"/>
          <p:cNvSpPr txBox="1"/>
          <p:nvPr/>
        </p:nvSpPr>
        <p:spPr>
          <a:xfrm>
            <a:off x="475500" y="1823375"/>
            <a:ext cx="7463400" cy="262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None/>
            </a:pPr>
            <a:r>
              <a:rPr lang="es" sz="1300">
                <a:solidFill>
                  <a:schemeClr val="dk1"/>
                </a:solidFill>
                <a:highlight>
                  <a:schemeClr val="lt1"/>
                </a:highlight>
                <a:latin typeface="DM Sans"/>
                <a:ea typeface="DM Sans"/>
                <a:cs typeface="DM Sans"/>
                <a:sym typeface="DM Sans"/>
              </a:rPr>
              <a:t>Owasp es muy amplio, y es mantenido por muchos elementos internacionales, lo cual nos permite acceder a herramientas como:</a:t>
            </a:r>
            <a:endParaRPr sz="1300">
              <a:solidFill>
                <a:schemeClr val="dk1"/>
              </a:solidFill>
              <a:highlight>
                <a:schemeClr val="lt1"/>
              </a:highlight>
              <a:latin typeface="DM Sans"/>
              <a:ea typeface="DM Sans"/>
              <a:cs typeface="DM Sans"/>
              <a:sym typeface="DM Sans"/>
            </a:endParaRPr>
          </a:p>
          <a:p>
            <a:pPr marL="457200" lvl="0" indent="-311150" algn="l" rtl="0">
              <a:lnSpc>
                <a:spcPct val="115000"/>
              </a:lnSpc>
              <a:spcBef>
                <a:spcPts val="1300"/>
              </a:spcBef>
              <a:spcAft>
                <a:spcPts val="0"/>
              </a:spcAft>
              <a:buClr>
                <a:srgbClr val="EA90FF"/>
              </a:buClr>
              <a:buSzPts val="1300"/>
              <a:buFont typeface="DM Sans"/>
              <a:buChar char="✓"/>
            </a:pPr>
            <a:r>
              <a:rPr lang="es" sz="1300" u="sng">
                <a:solidFill>
                  <a:schemeClr val="hlink"/>
                </a:solidFill>
                <a:highlight>
                  <a:schemeClr val="lt1"/>
                </a:highlight>
                <a:latin typeface="DM Sans"/>
                <a:ea typeface="DM Sans"/>
                <a:cs typeface="DM Sans"/>
                <a:sym typeface="DM Sans"/>
                <a:hlinkClick r:id="rId3"/>
              </a:rPr>
              <a:t>Owasp ZAP</a:t>
            </a:r>
            <a:r>
              <a:rPr lang="es" sz="1300">
                <a:solidFill>
                  <a:schemeClr val="dk1"/>
                </a:solidFill>
                <a:highlight>
                  <a:schemeClr val="lt1"/>
                </a:highlight>
                <a:latin typeface="DM Sans"/>
                <a:ea typeface="DM Sans"/>
                <a:cs typeface="DM Sans"/>
                <a:sym typeface="DM Sans"/>
              </a:rPr>
              <a:t>: Proxy para poder hacer testing de peticiones entre el navegador y aplicaciones que queremos probar. </a:t>
            </a:r>
            <a:endParaRPr sz="1300">
              <a:solidFill>
                <a:schemeClr val="dk1"/>
              </a:solidFill>
              <a:highlight>
                <a:schemeClr val="lt1"/>
              </a:highlight>
              <a:latin typeface="DM Sans"/>
              <a:ea typeface="DM Sans"/>
              <a:cs typeface="DM Sans"/>
              <a:sym typeface="DM Sans"/>
            </a:endParaRPr>
          </a:p>
          <a:p>
            <a:pPr marL="457200" lvl="0" indent="-311150" algn="l" rtl="0">
              <a:lnSpc>
                <a:spcPct val="115000"/>
              </a:lnSpc>
              <a:spcBef>
                <a:spcPts val="0"/>
              </a:spcBef>
              <a:spcAft>
                <a:spcPts val="0"/>
              </a:spcAft>
              <a:buClr>
                <a:srgbClr val="EA90FF"/>
              </a:buClr>
              <a:buSzPts val="1300"/>
              <a:buFont typeface="DM Sans"/>
              <a:buChar char="✓"/>
            </a:pPr>
            <a:r>
              <a:rPr lang="es" sz="1300" u="sng">
                <a:solidFill>
                  <a:schemeClr val="hlink"/>
                </a:solidFill>
                <a:highlight>
                  <a:schemeClr val="lt1"/>
                </a:highlight>
                <a:latin typeface="DM Sans"/>
                <a:ea typeface="DM Sans"/>
                <a:cs typeface="DM Sans"/>
                <a:sym typeface="DM Sans"/>
                <a:hlinkClick r:id="rId4"/>
              </a:rPr>
              <a:t>Owasp Juice Shop</a:t>
            </a:r>
            <a:r>
              <a:rPr lang="es" sz="1300">
                <a:solidFill>
                  <a:schemeClr val="dk1"/>
                </a:solidFill>
                <a:highlight>
                  <a:schemeClr val="lt1"/>
                </a:highlight>
                <a:latin typeface="DM Sans"/>
                <a:ea typeface="DM Sans"/>
                <a:cs typeface="DM Sans"/>
                <a:sym typeface="DM Sans"/>
              </a:rPr>
              <a:t>: Aplicativo de prueba con vulnerabilidades, donde existen retos de búsqueda y explotación para detectar algunas de las vulnerabilidades de un proyecto “real”. </a:t>
            </a:r>
            <a:endParaRPr sz="1300">
              <a:solidFill>
                <a:schemeClr val="dk1"/>
              </a:solidFill>
              <a:highlight>
                <a:schemeClr val="lt1"/>
              </a:highlight>
              <a:latin typeface="DM Sans"/>
              <a:ea typeface="DM Sans"/>
              <a:cs typeface="DM Sans"/>
              <a:sym typeface="DM Sans"/>
            </a:endParaRPr>
          </a:p>
          <a:p>
            <a:pPr marL="457200" lvl="0" indent="-311150" algn="l" rtl="0">
              <a:lnSpc>
                <a:spcPct val="115000"/>
              </a:lnSpc>
              <a:spcBef>
                <a:spcPts val="0"/>
              </a:spcBef>
              <a:spcAft>
                <a:spcPts val="0"/>
              </a:spcAft>
              <a:buClr>
                <a:srgbClr val="EA90FF"/>
              </a:buClr>
              <a:buSzPts val="1300"/>
              <a:buFont typeface="DM Sans"/>
              <a:buChar char="✓"/>
            </a:pPr>
            <a:r>
              <a:rPr lang="es" sz="1300" u="sng">
                <a:solidFill>
                  <a:schemeClr val="hlink"/>
                </a:solidFill>
                <a:highlight>
                  <a:schemeClr val="lt1"/>
                </a:highlight>
                <a:latin typeface="DM Sans"/>
                <a:ea typeface="DM Sans"/>
                <a:cs typeface="DM Sans"/>
                <a:sym typeface="DM Sans"/>
                <a:hlinkClick r:id="rId5"/>
              </a:rPr>
              <a:t>Owasp Testing Guide</a:t>
            </a:r>
            <a:r>
              <a:rPr lang="es" sz="1300">
                <a:solidFill>
                  <a:schemeClr val="dk1"/>
                </a:solidFill>
                <a:highlight>
                  <a:schemeClr val="lt1"/>
                </a:highlight>
                <a:latin typeface="DM Sans"/>
                <a:ea typeface="DM Sans"/>
                <a:cs typeface="DM Sans"/>
                <a:sym typeface="DM Sans"/>
              </a:rPr>
              <a:t>: Guía sobre “Cómo testear tu aplicación web” para poder hacer un checklist de nuestra aplicación web, para verificar, vulnerabilidad por vulnerabilidad, si nuestra aplicación cuenta con ésta y podría significar algún futuro problema</a:t>
            </a:r>
            <a:endParaRPr sz="1300">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3689011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9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OWASP Top 10</a:t>
            </a:r>
            <a:endParaRPr sz="4000" b="1" i="0" u="none" strike="noStrike" cap="none">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918680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99"/>
          <p:cNvSpPr txBox="1"/>
          <p:nvPr/>
        </p:nvSpPr>
        <p:spPr>
          <a:xfrm>
            <a:off x="519175" y="1153425"/>
            <a:ext cx="8149200" cy="244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s" sz="1350">
                <a:solidFill>
                  <a:schemeClr val="dk1"/>
                </a:solidFill>
                <a:highlight>
                  <a:schemeClr val="lt1"/>
                </a:highlight>
                <a:latin typeface="DM Sans"/>
                <a:ea typeface="DM Sans"/>
                <a:cs typeface="DM Sans"/>
                <a:sym typeface="DM Sans"/>
              </a:rPr>
              <a:t>Es un documento que muestra las 10 vulnerabilidades principales y de impacto más crítico en las aplicaciones web a lo largo de un determinado tiempo.</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El top 10 es actualizado cada 3-4 años, con el fin de poder mantener actualizado el estado de las últimas prácticas que dejan expuestas a las aplicaciones web de los últimos años </a:t>
            </a:r>
            <a:endParaRPr sz="1350">
              <a:solidFill>
                <a:schemeClr val="dk1"/>
              </a:solidFill>
              <a:highlight>
                <a:schemeClr val="lt1"/>
              </a:highlight>
              <a:latin typeface="DM Sans"/>
              <a:ea typeface="DM Sans"/>
              <a:cs typeface="DM Sans"/>
              <a:sym typeface="DM Sans"/>
            </a:endParaRPr>
          </a:p>
        </p:txBody>
      </p:sp>
      <p:pic>
        <p:nvPicPr>
          <p:cNvPr id="409" name="Google Shape;409;p99"/>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10" name="Google Shape;410;p99">
            <a:hlinkClick r:id="rId4"/>
          </p:cNvPr>
          <p:cNvSpPr txBox="1"/>
          <p:nvPr/>
        </p:nvSpPr>
        <p:spPr>
          <a:xfrm>
            <a:off x="519175" y="467850"/>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u="sng">
                <a:solidFill>
                  <a:schemeClr val="hlink"/>
                </a:solidFill>
                <a:latin typeface="DM Sans"/>
                <a:ea typeface="DM Sans"/>
                <a:cs typeface="DM Sans"/>
                <a:sym typeface="DM Sans"/>
                <a:hlinkClick r:id="rId4"/>
              </a:rPr>
              <a:t>OWASP Top 10</a:t>
            </a:r>
            <a:endParaRPr sz="4000" b="1">
              <a:latin typeface="DM Sans"/>
              <a:ea typeface="DM Sans"/>
              <a:cs typeface="DM Sans"/>
              <a:sym typeface="DM Sans"/>
            </a:endParaRPr>
          </a:p>
        </p:txBody>
      </p:sp>
      <p:pic>
        <p:nvPicPr>
          <p:cNvPr id="411" name="Google Shape;411;p99"/>
          <p:cNvPicPr preferRelativeResize="0"/>
          <p:nvPr/>
        </p:nvPicPr>
        <p:blipFill>
          <a:blip r:embed="rId5">
            <a:alphaModFix/>
          </a:blip>
          <a:stretch>
            <a:fillRect/>
          </a:stretch>
        </p:blipFill>
        <p:spPr>
          <a:xfrm>
            <a:off x="880698" y="2626348"/>
            <a:ext cx="7426163" cy="2065925"/>
          </a:xfrm>
          <a:prstGeom prst="rect">
            <a:avLst/>
          </a:prstGeom>
          <a:noFill/>
          <a:ln>
            <a:noFill/>
          </a:ln>
        </p:spPr>
      </p:pic>
    </p:spTree>
    <p:extLst>
      <p:ext uri="{BB962C8B-B14F-4D97-AF65-F5344CB8AC3E}">
        <p14:creationId xmlns:p14="http://schemas.microsoft.com/office/powerpoint/2010/main" val="3346117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00"/>
          <p:cNvSpPr txBox="1"/>
          <p:nvPr/>
        </p:nvSpPr>
        <p:spPr>
          <a:xfrm>
            <a:off x="546650" y="439600"/>
            <a:ext cx="8121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u="sng">
                <a:solidFill>
                  <a:schemeClr val="hlink"/>
                </a:solidFill>
                <a:latin typeface="DM Sans"/>
                <a:ea typeface="DM Sans"/>
                <a:cs typeface="DM Sans"/>
                <a:sym typeface="DM Sans"/>
                <a:hlinkClick r:id="rId3"/>
              </a:rPr>
              <a:t>A01:2021 </a:t>
            </a:r>
            <a:r>
              <a:rPr lang="es" sz="4000" b="1">
                <a:solidFill>
                  <a:schemeClr val="dk1"/>
                </a:solidFill>
                <a:latin typeface="DM Sans"/>
                <a:ea typeface="DM Sans"/>
                <a:cs typeface="DM Sans"/>
                <a:sym typeface="DM Sans"/>
              </a:rPr>
              <a:t>- Broken Access Control</a:t>
            </a:r>
            <a:endParaRPr sz="4000" b="1" i="0" u="none" strike="noStrike" cap="none">
              <a:solidFill>
                <a:schemeClr val="dk1"/>
              </a:solidFill>
              <a:latin typeface="DM Sans"/>
              <a:ea typeface="DM Sans"/>
              <a:cs typeface="DM Sans"/>
              <a:sym typeface="DM Sans"/>
            </a:endParaRPr>
          </a:p>
        </p:txBody>
      </p:sp>
      <p:sp>
        <p:nvSpPr>
          <p:cNvPr id="417" name="Google Shape;417;p100"/>
          <p:cNvSpPr txBox="1"/>
          <p:nvPr/>
        </p:nvSpPr>
        <p:spPr>
          <a:xfrm>
            <a:off x="475500" y="1908900"/>
            <a:ext cx="51363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 encuentra cuando se logra acceder a un recurso al cual no debería tener acceso, permitiendo acceder a algún recurso o funcionalidad que va más allá de la autorización.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Aplica cuando: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Se fuerza una URL para realizar búsquedas a otros recursos.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Un usuario puede seguir navegando aún cuando su token de jwt haya expirado.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Ruptura de una cookie con un token para poder elevar privilegios.</a:t>
            </a:r>
            <a:endParaRPr sz="1350">
              <a:latin typeface="DM Sans"/>
              <a:ea typeface="DM Sans"/>
              <a:cs typeface="DM Sans"/>
              <a:sym typeface="DM Sans"/>
            </a:endParaRPr>
          </a:p>
        </p:txBody>
      </p:sp>
      <p:pic>
        <p:nvPicPr>
          <p:cNvPr id="418" name="Google Shape;418;p100"/>
          <p:cNvPicPr preferRelativeResize="0"/>
          <p:nvPr/>
        </p:nvPicPr>
        <p:blipFill>
          <a:blip r:embed="rId4">
            <a:alphaModFix/>
          </a:blip>
          <a:stretch>
            <a:fillRect/>
          </a:stretch>
        </p:blipFill>
        <p:spPr>
          <a:xfrm>
            <a:off x="5123650" y="2466155"/>
            <a:ext cx="4020350" cy="1249041"/>
          </a:xfrm>
          <a:prstGeom prst="rect">
            <a:avLst/>
          </a:prstGeom>
          <a:noFill/>
          <a:ln>
            <a:noFill/>
          </a:ln>
        </p:spPr>
      </p:pic>
    </p:spTree>
    <p:extLst>
      <p:ext uri="{BB962C8B-B14F-4D97-AF65-F5344CB8AC3E}">
        <p14:creationId xmlns:p14="http://schemas.microsoft.com/office/powerpoint/2010/main" val="2492397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101"/>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24" name="Google Shape;424;p101"/>
          <p:cNvSpPr txBox="1"/>
          <p:nvPr/>
        </p:nvSpPr>
        <p:spPr>
          <a:xfrm>
            <a:off x="487800" y="509075"/>
            <a:ext cx="8844900" cy="762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s" sz="3900" b="1" u="sng">
                <a:solidFill>
                  <a:schemeClr val="accent5"/>
                </a:solidFill>
                <a:latin typeface="DM Sans"/>
                <a:ea typeface="DM Sans"/>
                <a:cs typeface="DM Sans"/>
                <a:sym typeface="DM Sans"/>
                <a:hlinkClick r:id="rId4">
                  <a:extLst>
                    <a:ext uri="{A12FA001-AC4F-418D-AE19-62706E023703}">
                      <ahyp:hlinkClr xmlns:ahyp="http://schemas.microsoft.com/office/drawing/2018/hyperlinkcolor" xmlns="" val="tx"/>
                    </a:ext>
                  </a:extLst>
                </a:hlinkClick>
              </a:rPr>
              <a:t>A02:2021</a:t>
            </a:r>
            <a:r>
              <a:rPr lang="es" sz="3900" b="1">
                <a:solidFill>
                  <a:schemeClr val="dk1"/>
                </a:solidFill>
                <a:latin typeface="DM Sans"/>
                <a:ea typeface="DM Sans"/>
                <a:cs typeface="DM Sans"/>
                <a:sym typeface="DM Sans"/>
              </a:rPr>
              <a:t> - </a:t>
            </a:r>
            <a:r>
              <a:rPr lang="es" sz="3600" b="1">
                <a:solidFill>
                  <a:schemeClr val="dk1"/>
                </a:solidFill>
                <a:latin typeface="DM Sans"/>
                <a:ea typeface="DM Sans"/>
                <a:cs typeface="DM Sans"/>
                <a:sym typeface="DM Sans"/>
              </a:rPr>
              <a:t>Cryptographic failures</a:t>
            </a:r>
            <a:endParaRPr sz="4000" b="1">
              <a:latin typeface="DM Sans"/>
              <a:ea typeface="DM Sans"/>
              <a:cs typeface="DM Sans"/>
              <a:sym typeface="DM Sans"/>
            </a:endParaRPr>
          </a:p>
        </p:txBody>
      </p:sp>
      <p:sp>
        <p:nvSpPr>
          <p:cNvPr id="425" name="Google Shape;425;p101"/>
          <p:cNvSpPr txBox="1"/>
          <p:nvPr/>
        </p:nvSpPr>
        <p:spPr>
          <a:xfrm>
            <a:off x="487800" y="1287525"/>
            <a:ext cx="8180700" cy="24698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Se </a:t>
            </a:r>
            <a:r>
              <a:rPr lang="es" sz="1350" dirty="0" smtClean="0">
                <a:latin typeface="DM Sans"/>
                <a:ea typeface="DM Sans"/>
                <a:cs typeface="DM Sans"/>
                <a:sym typeface="DM Sans"/>
              </a:rPr>
              <a:t>verifica al utilizar descuidadamente </a:t>
            </a:r>
            <a:r>
              <a:rPr lang="es" sz="1350" dirty="0">
                <a:latin typeface="DM Sans"/>
                <a:ea typeface="DM Sans"/>
                <a:cs typeface="DM Sans"/>
                <a:sym typeface="DM Sans"/>
              </a:rPr>
              <a:t>algún proceso que </a:t>
            </a:r>
            <a:r>
              <a:rPr lang="es" sz="1350" dirty="0" smtClean="0">
                <a:latin typeface="DM Sans"/>
                <a:ea typeface="DM Sans"/>
                <a:cs typeface="DM Sans"/>
                <a:sym typeface="DM Sans"/>
              </a:rPr>
              <a:t>requiere encriptación. Puede darse por aplicación incorrecta del método de encriptado, o bien por deficiencias de alguno de los módulos utilizados.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Aplica cuando: </a:t>
            </a: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dirty="0">
                <a:latin typeface="DM Sans"/>
                <a:ea typeface="DM Sans"/>
                <a:cs typeface="DM Sans"/>
                <a:sym typeface="DM Sans"/>
              </a:rPr>
              <a:t>Se utiliza algún algoritmo de cifrado obsoleto </a:t>
            </a:r>
            <a:endParaRPr sz="1350" dirty="0">
              <a:latin typeface="DM Sans"/>
              <a:ea typeface="DM Sans"/>
              <a:cs typeface="DM Sans"/>
              <a:sym typeface="DM Sans"/>
            </a:endParaRPr>
          </a:p>
          <a:p>
            <a:pPr marL="457200" marR="0" lvl="0" indent="0" algn="l" rtl="0">
              <a:lnSpc>
                <a:spcPct val="100000"/>
              </a:lnSpc>
              <a:spcBef>
                <a:spcPts val="0"/>
              </a:spcBef>
              <a:spcAft>
                <a:spcPts val="0"/>
              </a:spcAft>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dirty="0">
                <a:latin typeface="DM Sans"/>
                <a:ea typeface="DM Sans"/>
                <a:cs typeface="DM Sans"/>
                <a:sym typeface="DM Sans"/>
              </a:rPr>
              <a:t>Cuando el proceso de hasheo tiene intervención directa del desarrollador (el cual en ocasiones puede no tener conocimientos sólidos de procesos de seguridad), lo cual genera una clave menos sólida de lo normal. </a:t>
            </a:r>
            <a:endParaRPr sz="1350" dirty="0">
              <a:latin typeface="DM Sans"/>
              <a:ea typeface="DM Sans"/>
              <a:cs typeface="DM Sans"/>
              <a:sym typeface="DM Sans"/>
            </a:endParaRPr>
          </a:p>
        </p:txBody>
      </p:sp>
      <p:sp>
        <p:nvSpPr>
          <p:cNvPr id="426" name="Google Shape;426;p101"/>
          <p:cNvSpPr txBox="1"/>
          <p:nvPr/>
        </p:nvSpPr>
        <p:spPr>
          <a:xfrm>
            <a:off x="487800" y="3680225"/>
            <a:ext cx="81807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dirty="0">
                <a:highlight>
                  <a:schemeClr val="accent6"/>
                </a:highlight>
                <a:latin typeface="DM Sans"/>
                <a:ea typeface="DM Sans"/>
                <a:cs typeface="DM Sans"/>
                <a:sym typeface="DM Sans"/>
              </a:rPr>
              <a:t>Cabe destacar que no siempre queda en nuestras manos. Si la librería externa que estamos utilizando no realiza un proceso de actualización correcto, podríamos también estar vulnerables a causa de un factor indirecto. (A06:2021 - Vulnerable and outdated components)</a:t>
            </a:r>
            <a:endParaRPr sz="1350" dirty="0">
              <a:highlight>
                <a:schemeClr val="accent6"/>
              </a:highlight>
              <a:latin typeface="DM Sans"/>
              <a:ea typeface="DM Sans"/>
              <a:cs typeface="DM Sans"/>
              <a:sym typeface="DM Sans"/>
            </a:endParaRPr>
          </a:p>
        </p:txBody>
      </p:sp>
    </p:spTree>
    <p:extLst>
      <p:ext uri="{BB962C8B-B14F-4D97-AF65-F5344CB8AC3E}">
        <p14:creationId xmlns:p14="http://schemas.microsoft.com/office/powerpoint/2010/main" val="456604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02"/>
          <p:cNvSpPr txBox="1"/>
          <p:nvPr/>
        </p:nvSpPr>
        <p:spPr>
          <a:xfrm>
            <a:off x="475500" y="526125"/>
            <a:ext cx="6177300" cy="725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900" b="1" u="sng">
                <a:solidFill>
                  <a:schemeClr val="hlink"/>
                </a:solidFill>
                <a:latin typeface="DM Sans"/>
                <a:ea typeface="DM Sans"/>
                <a:cs typeface="DM Sans"/>
                <a:sym typeface="DM Sans"/>
                <a:hlinkClick r:id="rId3"/>
              </a:rPr>
              <a:t>A03:2021</a:t>
            </a:r>
            <a:r>
              <a:rPr lang="es" sz="3900" b="1">
                <a:solidFill>
                  <a:schemeClr val="dk1"/>
                </a:solidFill>
                <a:latin typeface="DM Sans"/>
                <a:ea typeface="DM Sans"/>
                <a:cs typeface="DM Sans"/>
                <a:sym typeface="DM Sans"/>
              </a:rPr>
              <a:t> - Injection</a:t>
            </a:r>
            <a:endParaRPr sz="3600" b="1" i="0" u="none" strike="noStrike" cap="none">
              <a:solidFill>
                <a:schemeClr val="dk1"/>
              </a:solidFill>
              <a:latin typeface="DM Sans"/>
              <a:ea typeface="DM Sans"/>
              <a:cs typeface="DM Sans"/>
              <a:sym typeface="DM Sans"/>
            </a:endParaRPr>
          </a:p>
        </p:txBody>
      </p:sp>
      <p:sp>
        <p:nvSpPr>
          <p:cNvPr id="432" name="Google Shape;432;p102"/>
          <p:cNvSpPr txBox="1"/>
          <p:nvPr/>
        </p:nvSpPr>
        <p:spPr>
          <a:xfrm>
            <a:off x="469750" y="1603450"/>
            <a:ext cx="54069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esencia, se trata de cualquier inserción de información por parte del usuario con el fin de poder romper alguna consulta, o bien con el fin de obtener información sensible.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Aplica cuando: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La data del usuario no fue validada correctamente (un req.body que se procesa directo sin destructurarse o validarse).</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Un query dinámico sin validación contextual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Una petición con parámetros malintencionados para poder realizar una consulta a la base de datos. (Inyección SQL o NoSQL por ejemplo)</a:t>
            </a:r>
            <a:endParaRPr sz="1350">
              <a:latin typeface="DM Sans"/>
              <a:ea typeface="DM Sans"/>
              <a:cs typeface="DM Sans"/>
              <a:sym typeface="DM Sans"/>
            </a:endParaRPr>
          </a:p>
        </p:txBody>
      </p:sp>
      <p:pic>
        <p:nvPicPr>
          <p:cNvPr id="433" name="Google Shape;433;p102"/>
          <p:cNvPicPr preferRelativeResize="0"/>
          <p:nvPr/>
        </p:nvPicPr>
        <p:blipFill>
          <a:blip r:embed="rId4">
            <a:alphaModFix/>
          </a:blip>
          <a:stretch>
            <a:fillRect/>
          </a:stretch>
        </p:blipFill>
        <p:spPr>
          <a:xfrm>
            <a:off x="5876525" y="2187647"/>
            <a:ext cx="2848675" cy="1533900"/>
          </a:xfrm>
          <a:prstGeom prst="rect">
            <a:avLst/>
          </a:prstGeom>
          <a:noFill/>
          <a:ln>
            <a:noFill/>
          </a:ln>
        </p:spPr>
      </p:pic>
    </p:spTree>
    <p:extLst>
      <p:ext uri="{BB962C8B-B14F-4D97-AF65-F5344CB8AC3E}">
        <p14:creationId xmlns:p14="http://schemas.microsoft.com/office/powerpoint/2010/main" val="2476798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03"/>
          <p:cNvSpPr txBox="1"/>
          <p:nvPr/>
        </p:nvSpPr>
        <p:spPr>
          <a:xfrm>
            <a:off x="475500" y="338350"/>
            <a:ext cx="6177300" cy="1265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900" b="1" u="sng">
                <a:solidFill>
                  <a:schemeClr val="hlink"/>
                </a:solidFill>
                <a:latin typeface="DM Sans"/>
                <a:ea typeface="DM Sans"/>
                <a:cs typeface="DM Sans"/>
                <a:sym typeface="DM Sans"/>
                <a:hlinkClick r:id="rId3"/>
              </a:rPr>
              <a:t>A04:2021</a:t>
            </a:r>
            <a:r>
              <a:rPr lang="es" sz="3900" b="1">
                <a:solidFill>
                  <a:schemeClr val="dk1"/>
                </a:solidFill>
                <a:latin typeface="DM Sans"/>
                <a:ea typeface="DM Sans"/>
                <a:cs typeface="DM Sans"/>
                <a:sym typeface="DM Sans"/>
              </a:rPr>
              <a:t> - Insecure Design</a:t>
            </a:r>
            <a:endParaRPr sz="3600" b="1" i="0" u="none" strike="noStrike" cap="none">
              <a:solidFill>
                <a:schemeClr val="dk1"/>
              </a:solidFill>
              <a:latin typeface="DM Sans"/>
              <a:ea typeface="DM Sans"/>
              <a:cs typeface="DM Sans"/>
              <a:sym typeface="DM Sans"/>
            </a:endParaRPr>
          </a:p>
        </p:txBody>
      </p:sp>
      <p:sp>
        <p:nvSpPr>
          <p:cNvPr id="439" name="Google Shape;439;p103"/>
          <p:cNvSpPr txBox="1"/>
          <p:nvPr/>
        </p:nvSpPr>
        <p:spPr>
          <a:xfrm>
            <a:off x="475500" y="2587500"/>
            <a:ext cx="52842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Aplica cuando: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¿Has dejado un campo de password en texto plano, sin ocultar? ¿Cómo permitiste que la base agregara un producto con stock =</a:t>
            </a:r>
            <a:r>
              <a:rPr lang="es" sz="1350" b="1" dirty="0">
                <a:latin typeface="DM Sans"/>
                <a:ea typeface="DM Sans"/>
                <a:cs typeface="DM Sans"/>
                <a:sym typeface="DM Sans"/>
              </a:rPr>
              <a:t> -</a:t>
            </a:r>
            <a:r>
              <a:rPr lang="es" sz="1350" dirty="0">
                <a:latin typeface="DM Sans"/>
                <a:ea typeface="DM Sans"/>
                <a:cs typeface="DM Sans"/>
                <a:sym typeface="DM Sans"/>
              </a:rPr>
              <a:t>100 ?</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No se aplicaron patrones de diseño correctamente y las aplicaciones quedan fuertemente acopladas en funcionalidades. </a:t>
            </a:r>
            <a:endParaRPr sz="1350" dirty="0">
              <a:latin typeface="DM Sans"/>
              <a:ea typeface="DM Sans"/>
              <a:cs typeface="DM Sans"/>
              <a:sym typeface="DM Sans"/>
            </a:endParaRPr>
          </a:p>
        </p:txBody>
      </p:sp>
      <p:pic>
        <p:nvPicPr>
          <p:cNvPr id="440" name="Google Shape;440;p103"/>
          <p:cNvPicPr preferRelativeResize="0"/>
          <p:nvPr/>
        </p:nvPicPr>
        <p:blipFill>
          <a:blip r:embed="rId4">
            <a:alphaModFix/>
          </a:blip>
          <a:stretch>
            <a:fillRect/>
          </a:stretch>
        </p:blipFill>
        <p:spPr>
          <a:xfrm>
            <a:off x="5548250" y="2479563"/>
            <a:ext cx="3238500" cy="1209675"/>
          </a:xfrm>
          <a:prstGeom prst="rect">
            <a:avLst/>
          </a:prstGeom>
          <a:noFill/>
          <a:ln>
            <a:noFill/>
          </a:ln>
        </p:spPr>
      </p:pic>
      <p:sp>
        <p:nvSpPr>
          <p:cNvPr id="441" name="Google Shape;441;p103"/>
          <p:cNvSpPr txBox="1"/>
          <p:nvPr/>
        </p:nvSpPr>
        <p:spPr>
          <a:xfrm>
            <a:off x="475500" y="1643275"/>
            <a:ext cx="7839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No, no es CSS. El diseño se da en términos generales dentro de la construcción de una aplicación. Ésta no es una vulnerabilidad aislada, sino que son un conjunto de malas prácticas al momento de construir un aplicativo en </a:t>
            </a:r>
            <a:r>
              <a:rPr lang="es" sz="1350" dirty="0" smtClean="0">
                <a:solidFill>
                  <a:schemeClr val="dk1"/>
                </a:solidFill>
                <a:latin typeface="DM Sans"/>
                <a:ea typeface="DM Sans"/>
                <a:cs typeface="DM Sans"/>
                <a:sym typeface="DM Sans"/>
              </a:rPr>
              <a:t>general. Desde </a:t>
            </a:r>
            <a:r>
              <a:rPr lang="es" sz="1350" dirty="0">
                <a:solidFill>
                  <a:schemeClr val="dk1"/>
                </a:solidFill>
                <a:latin typeface="DM Sans"/>
                <a:ea typeface="DM Sans"/>
                <a:cs typeface="DM Sans"/>
                <a:sym typeface="DM Sans"/>
              </a:rPr>
              <a:t>pequeños detalles, hasta elementos estructurales más complejos.</a:t>
            </a:r>
            <a:endParaRPr dirty="0"/>
          </a:p>
        </p:txBody>
      </p:sp>
    </p:spTree>
    <p:extLst>
      <p:ext uri="{BB962C8B-B14F-4D97-AF65-F5344CB8AC3E}">
        <p14:creationId xmlns:p14="http://schemas.microsoft.com/office/powerpoint/2010/main" val="28352257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104"/>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7" name="Google Shape;447;p104"/>
          <p:cNvSpPr txBox="1"/>
          <p:nvPr/>
        </p:nvSpPr>
        <p:spPr>
          <a:xfrm>
            <a:off x="487800" y="509075"/>
            <a:ext cx="6134100" cy="762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s" sz="3800" b="1" u="sng">
                <a:solidFill>
                  <a:schemeClr val="hlink"/>
                </a:solidFill>
                <a:latin typeface="DM Sans"/>
                <a:ea typeface="DM Sans"/>
                <a:cs typeface="DM Sans"/>
                <a:sym typeface="DM Sans"/>
                <a:hlinkClick r:id="rId4"/>
              </a:rPr>
              <a:t>A05:2021</a:t>
            </a:r>
            <a:r>
              <a:rPr lang="es" sz="3800" b="1">
                <a:solidFill>
                  <a:schemeClr val="dk1"/>
                </a:solidFill>
                <a:latin typeface="DM Sans"/>
                <a:ea typeface="DM Sans"/>
                <a:cs typeface="DM Sans"/>
                <a:sym typeface="DM Sans"/>
              </a:rPr>
              <a:t> - Security Misconfiguration</a:t>
            </a:r>
            <a:endParaRPr sz="3900" b="1">
              <a:latin typeface="DM Sans"/>
              <a:ea typeface="DM Sans"/>
              <a:cs typeface="DM Sans"/>
              <a:sym typeface="DM Sans"/>
            </a:endParaRPr>
          </a:p>
        </p:txBody>
      </p:sp>
      <p:sp>
        <p:nvSpPr>
          <p:cNvPr id="448" name="Google Shape;448;p104"/>
          <p:cNvSpPr txBox="1"/>
          <p:nvPr/>
        </p:nvSpPr>
        <p:spPr>
          <a:xfrm>
            <a:off x="475500" y="2314550"/>
            <a:ext cx="61341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Se encuentra cuando tenemos algún descuido al momento de configurar el aplicativo, ya sea al configurar elementos </a:t>
            </a:r>
            <a:r>
              <a:rPr lang="es" sz="1350" dirty="0" smtClean="0">
                <a:latin typeface="DM Sans"/>
                <a:ea typeface="DM Sans"/>
                <a:cs typeface="DM Sans"/>
                <a:sym typeface="DM Sans"/>
              </a:rPr>
              <a:t>internos, módulos, </a:t>
            </a:r>
            <a:r>
              <a:rPr lang="es" sz="1350" dirty="0">
                <a:latin typeface="DM Sans"/>
                <a:ea typeface="DM Sans"/>
                <a:cs typeface="DM Sans"/>
                <a:sym typeface="DM Sans"/>
              </a:rPr>
              <a:t>o servicios de la nube</a:t>
            </a: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r>
              <a:rPr lang="es" sz="1350" dirty="0">
                <a:latin typeface="DM Sans"/>
                <a:ea typeface="DM Sans"/>
                <a:cs typeface="DM Sans"/>
                <a:sym typeface="DM Sans"/>
              </a:rPr>
              <a:t>Sabemos que una aplicación no sólo puede fallar a causa del funcionamiento, sino también a causa de configuraciones de arranque, de algún servicio o </a:t>
            </a:r>
            <a:r>
              <a:rPr lang="es" sz="1350" dirty="0" smtClean="0">
                <a:latin typeface="DM Sans"/>
                <a:ea typeface="DM Sans"/>
                <a:cs typeface="DM Sans"/>
                <a:sym typeface="DM Sans"/>
              </a:rPr>
              <a:t>módulo, etc.</a:t>
            </a:r>
            <a:endParaRPr sz="1350" dirty="0">
              <a:latin typeface="DM Sans"/>
              <a:ea typeface="DM Sans"/>
              <a:cs typeface="DM Sans"/>
              <a:sym typeface="DM Sans"/>
            </a:endParaRPr>
          </a:p>
        </p:txBody>
      </p:sp>
    </p:spTree>
    <p:extLst>
      <p:ext uri="{BB962C8B-B14F-4D97-AF65-F5344CB8AC3E}">
        <p14:creationId xmlns:p14="http://schemas.microsoft.com/office/powerpoint/2010/main" val="32444006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105"/>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54" name="Google Shape;454;p105"/>
          <p:cNvSpPr txBox="1"/>
          <p:nvPr/>
        </p:nvSpPr>
        <p:spPr>
          <a:xfrm>
            <a:off x="487800" y="509075"/>
            <a:ext cx="7053600" cy="762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s" sz="3800" b="1" u="sng">
                <a:solidFill>
                  <a:schemeClr val="hlink"/>
                </a:solidFill>
                <a:latin typeface="DM Sans"/>
                <a:ea typeface="DM Sans"/>
                <a:cs typeface="DM Sans"/>
                <a:sym typeface="DM Sans"/>
                <a:hlinkClick r:id="rId4"/>
              </a:rPr>
              <a:t>A05:2021</a:t>
            </a:r>
            <a:r>
              <a:rPr lang="es" sz="3800" b="1">
                <a:solidFill>
                  <a:schemeClr val="dk1"/>
                </a:solidFill>
                <a:latin typeface="DM Sans"/>
                <a:ea typeface="DM Sans"/>
                <a:cs typeface="DM Sans"/>
                <a:sym typeface="DM Sans"/>
              </a:rPr>
              <a:t> - Security Misconfiguration</a:t>
            </a:r>
            <a:endParaRPr sz="3900" b="1">
              <a:latin typeface="DM Sans"/>
              <a:ea typeface="DM Sans"/>
              <a:cs typeface="DM Sans"/>
              <a:sym typeface="DM Sans"/>
            </a:endParaRPr>
          </a:p>
        </p:txBody>
      </p:sp>
      <p:sp>
        <p:nvSpPr>
          <p:cNvPr id="455" name="Google Shape;455;p105"/>
          <p:cNvSpPr txBox="1"/>
          <p:nvPr/>
        </p:nvSpPr>
        <p:spPr>
          <a:xfrm>
            <a:off x="475500" y="1687200"/>
            <a:ext cx="7053600" cy="294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a:solidFill>
                  <a:schemeClr val="dk1"/>
                </a:solidFill>
                <a:latin typeface="DM Sans"/>
                <a:ea typeface="DM Sans"/>
                <a:cs typeface="DM Sans"/>
                <a:sym typeface="DM Sans"/>
              </a:rPr>
              <a:t>Aplica cuando: </a:t>
            </a:r>
            <a:endParaRPr sz="1250">
              <a:solidFill>
                <a:schemeClr val="dk1"/>
              </a:solidFill>
              <a:latin typeface="DM Sans"/>
              <a:ea typeface="DM Sans"/>
              <a:cs typeface="DM Sans"/>
              <a:sym typeface="DM Sans"/>
            </a:endParaRPr>
          </a:p>
          <a:p>
            <a:pPr marL="0" lvl="0" indent="0" algn="l" rtl="0">
              <a:spcBef>
                <a:spcPts val="0"/>
              </a:spcBef>
              <a:spcAft>
                <a:spcPts val="0"/>
              </a:spcAft>
              <a:buNone/>
            </a:pPr>
            <a:endParaRPr sz="12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250">
                <a:solidFill>
                  <a:schemeClr val="dk1"/>
                </a:solidFill>
                <a:latin typeface="DM Sans"/>
                <a:ea typeface="DM Sans"/>
                <a:cs typeface="DM Sans"/>
                <a:sym typeface="DM Sans"/>
              </a:rPr>
              <a:t>Configuramos erróneamente los elementos de arranque del aplicativo (variables iniciales de argumentos o de entorno).</a:t>
            </a:r>
            <a:endParaRPr sz="1250">
              <a:solidFill>
                <a:schemeClr val="dk1"/>
              </a:solidFill>
              <a:latin typeface="DM Sans"/>
              <a:ea typeface="DM Sans"/>
              <a:cs typeface="DM Sans"/>
              <a:sym typeface="DM Sans"/>
            </a:endParaRPr>
          </a:p>
          <a:p>
            <a:pPr marL="457200" lvl="0" indent="0" algn="l" rtl="0">
              <a:spcBef>
                <a:spcPts val="0"/>
              </a:spcBef>
              <a:spcAft>
                <a:spcPts val="0"/>
              </a:spcAft>
              <a:buNone/>
            </a:pPr>
            <a:endParaRPr sz="12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250">
                <a:solidFill>
                  <a:schemeClr val="dk1"/>
                </a:solidFill>
                <a:latin typeface="DM Sans"/>
                <a:ea typeface="DM Sans"/>
                <a:cs typeface="DM Sans"/>
                <a:sym typeface="DM Sans"/>
              </a:rPr>
              <a:t>Implementamos permisos o características </a:t>
            </a:r>
            <a:r>
              <a:rPr lang="es" sz="1250" b="1">
                <a:solidFill>
                  <a:schemeClr val="dk1"/>
                </a:solidFill>
                <a:latin typeface="DM Sans"/>
                <a:ea typeface="DM Sans"/>
                <a:cs typeface="DM Sans"/>
                <a:sym typeface="DM Sans"/>
              </a:rPr>
              <a:t>desmedidas</a:t>
            </a:r>
            <a:r>
              <a:rPr lang="es" sz="1250">
                <a:solidFill>
                  <a:schemeClr val="dk1"/>
                </a:solidFill>
                <a:latin typeface="DM Sans"/>
                <a:ea typeface="DM Sans"/>
                <a:cs typeface="DM Sans"/>
                <a:sym typeface="DM Sans"/>
              </a:rPr>
              <a:t> (Como setear el cluster de Mongo Atlas para recibir cualquier IP, 0.0.0.0/0)</a:t>
            </a:r>
            <a:endParaRPr sz="1250">
              <a:solidFill>
                <a:schemeClr val="dk1"/>
              </a:solidFill>
              <a:latin typeface="DM Sans"/>
              <a:ea typeface="DM Sans"/>
              <a:cs typeface="DM Sans"/>
              <a:sym typeface="DM Sans"/>
            </a:endParaRPr>
          </a:p>
          <a:p>
            <a:pPr marL="457200" lvl="0" indent="0" algn="l" rtl="0">
              <a:spcBef>
                <a:spcPts val="0"/>
              </a:spcBef>
              <a:spcAft>
                <a:spcPts val="0"/>
              </a:spcAft>
              <a:buNone/>
            </a:pPr>
            <a:endParaRPr sz="12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250">
                <a:solidFill>
                  <a:schemeClr val="dk1"/>
                </a:solidFill>
                <a:latin typeface="DM Sans"/>
                <a:ea typeface="DM Sans"/>
                <a:cs typeface="DM Sans"/>
                <a:sym typeface="DM Sans"/>
              </a:rPr>
              <a:t>Configuramos erróneamente algún cloud service, generando inconsistencia o bloqueos en su uso (como configurar erróneamente un bucket de AWS S3, o setear mal una ruta de multer)</a:t>
            </a:r>
            <a:endParaRPr sz="1250">
              <a:solidFill>
                <a:schemeClr val="dk1"/>
              </a:solidFill>
              <a:latin typeface="DM Sans"/>
              <a:ea typeface="DM Sans"/>
              <a:cs typeface="DM Sans"/>
              <a:sym typeface="DM Sans"/>
            </a:endParaRPr>
          </a:p>
          <a:p>
            <a:pPr marL="457200" lvl="0" indent="0" algn="l" rtl="0">
              <a:spcBef>
                <a:spcPts val="0"/>
              </a:spcBef>
              <a:spcAft>
                <a:spcPts val="0"/>
              </a:spcAft>
              <a:buNone/>
            </a:pPr>
            <a:endParaRPr sz="12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250">
                <a:solidFill>
                  <a:schemeClr val="dk1"/>
                </a:solidFill>
                <a:latin typeface="DM Sans"/>
                <a:ea typeface="DM Sans"/>
                <a:cs typeface="DM Sans"/>
                <a:sym typeface="DM Sans"/>
              </a:rPr>
              <a:t>Configuramos mal el manejo de errores y terminamos mostrando el stack trace a un usuario.</a:t>
            </a:r>
            <a:endParaRPr sz="125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57874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28"/>
          <p:cNvSpPr txBox="1"/>
          <p:nvPr/>
        </p:nvSpPr>
        <p:spPr>
          <a:xfrm>
            <a:off x="812253" y="2202300"/>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Documentación</a:t>
            </a:r>
            <a:endParaRPr sz="4000" b="1" i="0" u="none" strike="noStrike" cap="none">
              <a:solidFill>
                <a:schemeClr val="accent6"/>
              </a:solidFill>
              <a:latin typeface="DM Sans"/>
              <a:ea typeface="DM Sans"/>
              <a:cs typeface="DM Sans"/>
              <a:sym typeface="DM Sans"/>
            </a:endParaRPr>
          </a:p>
        </p:txBody>
      </p:sp>
    </p:spTree>
    <p:extLst>
      <p:ext uri="{BB962C8B-B14F-4D97-AF65-F5344CB8AC3E}">
        <p14:creationId xmlns:p14="http://schemas.microsoft.com/office/powerpoint/2010/main" val="1508604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106"/>
          <p:cNvSpPr txBox="1"/>
          <p:nvPr/>
        </p:nvSpPr>
        <p:spPr>
          <a:xfrm>
            <a:off x="475500" y="468300"/>
            <a:ext cx="61773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u="sng">
                <a:solidFill>
                  <a:schemeClr val="hlink"/>
                </a:solidFill>
                <a:latin typeface="DM Sans"/>
                <a:ea typeface="DM Sans"/>
                <a:cs typeface="DM Sans"/>
                <a:sym typeface="DM Sans"/>
                <a:hlinkClick r:id="rId3"/>
              </a:rPr>
              <a:t>A06:2021 </a:t>
            </a:r>
            <a:r>
              <a:rPr lang="es" sz="3500" b="1">
                <a:solidFill>
                  <a:schemeClr val="dk1"/>
                </a:solidFill>
                <a:latin typeface="DM Sans"/>
                <a:ea typeface="DM Sans"/>
                <a:cs typeface="DM Sans"/>
                <a:sym typeface="DM Sans"/>
              </a:rPr>
              <a:t>- Vulnerable and outdated components</a:t>
            </a:r>
            <a:endParaRPr sz="3200" b="1" i="0" u="none" strike="noStrike" cap="none">
              <a:solidFill>
                <a:schemeClr val="dk1"/>
              </a:solidFill>
              <a:latin typeface="DM Sans"/>
              <a:ea typeface="DM Sans"/>
              <a:cs typeface="DM Sans"/>
              <a:sym typeface="DM Sans"/>
            </a:endParaRPr>
          </a:p>
        </p:txBody>
      </p:sp>
      <p:sp>
        <p:nvSpPr>
          <p:cNvPr id="461" name="Google Shape;461;p106"/>
          <p:cNvSpPr txBox="1"/>
          <p:nvPr/>
        </p:nvSpPr>
        <p:spPr>
          <a:xfrm>
            <a:off x="475500" y="1908900"/>
            <a:ext cx="4418850" cy="28853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Aplica cuando: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No actualizamos librerías que tienen reportadas vulnerabilidades, haciendo posible que, si se sabe que nuestro aplicativo utiliza dicha dependencia, sea más fácil buscar la forma de explotarla.</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Dejamos módulos con documentación obsoleta o con features por implementar.</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Actualizamos un módulo sin probar si resolvía la vulnerabilidad inicial. </a:t>
            </a:r>
            <a:endParaRPr sz="1350" dirty="0">
              <a:latin typeface="DM Sans"/>
              <a:ea typeface="DM Sans"/>
              <a:cs typeface="DM Sans"/>
              <a:sym typeface="DM Sans"/>
            </a:endParaRPr>
          </a:p>
        </p:txBody>
      </p:sp>
      <p:pic>
        <p:nvPicPr>
          <p:cNvPr id="462" name="Google Shape;462;p106"/>
          <p:cNvPicPr preferRelativeResize="0"/>
          <p:nvPr/>
        </p:nvPicPr>
        <p:blipFill>
          <a:blip r:embed="rId4">
            <a:alphaModFix/>
          </a:blip>
          <a:stretch>
            <a:fillRect/>
          </a:stretch>
        </p:blipFill>
        <p:spPr>
          <a:xfrm>
            <a:off x="4894350" y="2468100"/>
            <a:ext cx="3774150" cy="809250"/>
          </a:xfrm>
          <a:prstGeom prst="rect">
            <a:avLst/>
          </a:prstGeom>
          <a:noFill/>
          <a:ln>
            <a:noFill/>
          </a:ln>
        </p:spPr>
      </p:pic>
      <p:sp>
        <p:nvSpPr>
          <p:cNvPr id="463" name="Google Shape;463;p106"/>
          <p:cNvSpPr txBox="1"/>
          <p:nvPr/>
        </p:nvSpPr>
        <p:spPr>
          <a:xfrm>
            <a:off x="496950" y="1813900"/>
            <a:ext cx="81501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Se </a:t>
            </a:r>
            <a:r>
              <a:rPr lang="es" sz="1350" dirty="0" smtClean="0">
                <a:solidFill>
                  <a:schemeClr val="dk1"/>
                </a:solidFill>
                <a:latin typeface="DM Sans"/>
                <a:ea typeface="DM Sans"/>
                <a:cs typeface="DM Sans"/>
                <a:sym typeface="DM Sans"/>
              </a:rPr>
              <a:t>genera en el momento en </a:t>
            </a:r>
            <a:r>
              <a:rPr lang="es" sz="1350" dirty="0">
                <a:solidFill>
                  <a:schemeClr val="dk1"/>
                </a:solidFill>
                <a:latin typeface="DM Sans"/>
                <a:ea typeface="DM Sans"/>
                <a:cs typeface="DM Sans"/>
                <a:sym typeface="DM Sans"/>
              </a:rPr>
              <a:t>que un componente (ya sea externo o de nuestro aplicativo), se vuelve obsoleto o mantiene una vulnerabilidad que no ha sido subsanada en cierto tiempo. </a:t>
            </a:r>
            <a:endParaRPr dirty="0"/>
          </a:p>
        </p:txBody>
      </p:sp>
    </p:spTree>
    <p:extLst>
      <p:ext uri="{BB962C8B-B14F-4D97-AF65-F5344CB8AC3E}">
        <p14:creationId xmlns:p14="http://schemas.microsoft.com/office/powerpoint/2010/main" val="1232917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07"/>
          <p:cNvSpPr txBox="1"/>
          <p:nvPr/>
        </p:nvSpPr>
        <p:spPr>
          <a:xfrm>
            <a:off x="475500" y="468300"/>
            <a:ext cx="61773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u="sng">
                <a:solidFill>
                  <a:schemeClr val="hlink"/>
                </a:solidFill>
                <a:latin typeface="DM Sans"/>
                <a:ea typeface="DM Sans"/>
                <a:cs typeface="DM Sans"/>
                <a:sym typeface="DM Sans"/>
                <a:hlinkClick r:id="rId3"/>
              </a:rPr>
              <a:t>A07:2021 </a:t>
            </a:r>
            <a:r>
              <a:rPr lang="es" sz="3500" b="1">
                <a:solidFill>
                  <a:schemeClr val="dk1"/>
                </a:solidFill>
                <a:latin typeface="DM Sans"/>
                <a:ea typeface="DM Sans"/>
                <a:cs typeface="DM Sans"/>
                <a:sym typeface="DM Sans"/>
              </a:rPr>
              <a:t>- Identification and authentication failures</a:t>
            </a:r>
            <a:endParaRPr sz="3200" b="1" i="0" u="none" strike="noStrike" cap="none">
              <a:solidFill>
                <a:schemeClr val="dk1"/>
              </a:solidFill>
              <a:latin typeface="DM Sans"/>
              <a:ea typeface="DM Sans"/>
              <a:cs typeface="DM Sans"/>
              <a:sym typeface="DM Sans"/>
            </a:endParaRPr>
          </a:p>
        </p:txBody>
      </p:sp>
      <p:sp>
        <p:nvSpPr>
          <p:cNvPr id="469" name="Google Shape;469;p107"/>
          <p:cNvSpPr txBox="1"/>
          <p:nvPr/>
        </p:nvSpPr>
        <p:spPr>
          <a:xfrm>
            <a:off x="475500" y="2268900"/>
            <a:ext cx="54135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Aplica cuando: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Nuestro sistema de login permite rupturas de fuerza bruta (intentos automatizados de logueo)</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Guardamos contraseñas sin hashear</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Tenemos un sistema de </a:t>
            </a:r>
            <a:r>
              <a:rPr lang="es" sz="1350" b="1" dirty="0">
                <a:latin typeface="DM Sans"/>
                <a:ea typeface="DM Sans"/>
                <a:cs typeface="DM Sans"/>
                <a:sym typeface="DM Sans"/>
              </a:rPr>
              <a:t>contraseña olvidada</a:t>
            </a:r>
            <a:r>
              <a:rPr lang="es" sz="1350" dirty="0">
                <a:latin typeface="DM Sans"/>
                <a:ea typeface="DM Sans"/>
                <a:cs typeface="DM Sans"/>
                <a:sym typeface="DM Sans"/>
              </a:rPr>
              <a:t> erróneo, donde la aplicación prefiere </a:t>
            </a:r>
            <a:r>
              <a:rPr lang="es" sz="1350" b="1" dirty="0">
                <a:latin typeface="DM Sans"/>
                <a:ea typeface="DM Sans"/>
                <a:cs typeface="DM Sans"/>
                <a:sym typeface="DM Sans"/>
              </a:rPr>
              <a:t>Recordarte la contraseña</a:t>
            </a:r>
            <a:r>
              <a:rPr lang="es" sz="1350" dirty="0">
                <a:latin typeface="DM Sans"/>
                <a:ea typeface="DM Sans"/>
                <a:cs typeface="DM Sans"/>
                <a:sym typeface="DM Sans"/>
              </a:rPr>
              <a:t> en lugar de restablecerla directamente (Significa que la página tenía conocimiento de tu contraseña todo el tiempo). </a:t>
            </a:r>
            <a:endParaRPr sz="1350" dirty="0">
              <a:latin typeface="DM Sans"/>
              <a:ea typeface="DM Sans"/>
              <a:cs typeface="DM Sans"/>
              <a:sym typeface="DM Sans"/>
            </a:endParaRPr>
          </a:p>
        </p:txBody>
      </p:sp>
      <p:pic>
        <p:nvPicPr>
          <p:cNvPr id="470" name="Google Shape;470;p107"/>
          <p:cNvPicPr preferRelativeResize="0"/>
          <p:nvPr/>
        </p:nvPicPr>
        <p:blipFill>
          <a:blip r:embed="rId4">
            <a:alphaModFix/>
          </a:blip>
          <a:stretch>
            <a:fillRect/>
          </a:stretch>
        </p:blipFill>
        <p:spPr>
          <a:xfrm>
            <a:off x="5774850" y="2953991"/>
            <a:ext cx="2893650" cy="726375"/>
          </a:xfrm>
          <a:prstGeom prst="rect">
            <a:avLst/>
          </a:prstGeom>
          <a:noFill/>
          <a:ln>
            <a:noFill/>
          </a:ln>
        </p:spPr>
      </p:pic>
      <p:sp>
        <p:nvSpPr>
          <p:cNvPr id="471" name="Google Shape;471;p107"/>
          <p:cNvSpPr txBox="1"/>
          <p:nvPr/>
        </p:nvSpPr>
        <p:spPr>
          <a:xfrm>
            <a:off x="475500" y="1698900"/>
            <a:ext cx="78021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Se </a:t>
            </a:r>
            <a:r>
              <a:rPr lang="es" sz="1350" dirty="0" smtClean="0">
                <a:solidFill>
                  <a:schemeClr val="dk1"/>
                </a:solidFill>
                <a:latin typeface="DM Sans"/>
                <a:ea typeface="DM Sans"/>
                <a:cs typeface="DM Sans"/>
                <a:sym typeface="DM Sans"/>
              </a:rPr>
              <a:t>encuentran </a:t>
            </a:r>
            <a:r>
              <a:rPr lang="es" sz="1350" dirty="0">
                <a:solidFill>
                  <a:schemeClr val="dk1"/>
                </a:solidFill>
                <a:latin typeface="DM Sans"/>
                <a:ea typeface="DM Sans"/>
                <a:cs typeface="DM Sans"/>
                <a:sym typeface="DM Sans"/>
              </a:rPr>
              <a:t>a lo largo de todo el proceso en el que un usuario puede autenticarse. Éstas permiten que el usuario pueda forzar una autenticación, o acceder a información que haya sido tratada de manera errónea </a:t>
            </a:r>
            <a:endParaRPr sz="1350"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8278601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10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77" name="Google Shape;477;p108"/>
          <p:cNvSpPr txBox="1"/>
          <p:nvPr/>
        </p:nvSpPr>
        <p:spPr>
          <a:xfrm>
            <a:off x="487800" y="509075"/>
            <a:ext cx="8844900" cy="762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s" sz="3800" b="1" u="sng">
                <a:solidFill>
                  <a:schemeClr val="hlink"/>
                </a:solidFill>
                <a:latin typeface="DM Sans"/>
                <a:ea typeface="DM Sans"/>
                <a:cs typeface="DM Sans"/>
                <a:sym typeface="DM Sans"/>
                <a:hlinkClick r:id="rId4"/>
              </a:rPr>
              <a:t>A08:2021</a:t>
            </a:r>
            <a:r>
              <a:rPr lang="es" sz="3800" b="1">
                <a:solidFill>
                  <a:schemeClr val="dk1"/>
                </a:solidFill>
                <a:latin typeface="DM Sans"/>
                <a:ea typeface="DM Sans"/>
                <a:cs typeface="DM Sans"/>
                <a:sym typeface="DM Sans"/>
              </a:rPr>
              <a:t> - Software and Data Integrity Failures</a:t>
            </a:r>
            <a:endParaRPr sz="3900" b="1">
              <a:latin typeface="DM Sans"/>
              <a:ea typeface="DM Sans"/>
              <a:cs typeface="DM Sans"/>
              <a:sym typeface="DM Sans"/>
            </a:endParaRPr>
          </a:p>
        </p:txBody>
      </p:sp>
      <p:sp>
        <p:nvSpPr>
          <p:cNvPr id="478" name="Google Shape;478;p108"/>
          <p:cNvSpPr txBox="1"/>
          <p:nvPr/>
        </p:nvSpPr>
        <p:spPr>
          <a:xfrm>
            <a:off x="475500" y="2116500"/>
            <a:ext cx="58890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Se encuentra cuando hacemos un uso desmedido de módulos, librerías o integraciones generales de fuentes no confiables, o bien, que presentan alguna vulnerabilidad en algún momento.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r>
              <a:rPr lang="es" sz="1350" dirty="0">
                <a:latin typeface="DM Sans"/>
                <a:ea typeface="DM Sans"/>
                <a:cs typeface="DM Sans"/>
                <a:sym typeface="DM Sans"/>
              </a:rPr>
              <a:t>Recuerda que, cada módulo que agregamos, significa hacer </a:t>
            </a:r>
            <a:r>
              <a:rPr lang="es" sz="1350" b="1" dirty="0">
                <a:latin typeface="DM Sans"/>
                <a:ea typeface="DM Sans"/>
                <a:cs typeface="DM Sans"/>
                <a:sym typeface="DM Sans"/>
              </a:rPr>
              <a:t>dependiente a nuestra aplicación de lo que ocurra con dicho módulo</a:t>
            </a:r>
            <a:r>
              <a:rPr lang="es" sz="1350" dirty="0">
                <a:latin typeface="DM Sans"/>
                <a:ea typeface="DM Sans"/>
                <a:cs typeface="DM Sans"/>
                <a:sym typeface="DM Sans"/>
              </a:rPr>
              <a:t>.</a:t>
            </a: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r>
              <a:rPr lang="es" sz="1350" dirty="0">
                <a:latin typeface="DM Sans"/>
                <a:ea typeface="DM Sans"/>
                <a:cs typeface="DM Sans"/>
                <a:sym typeface="DM Sans"/>
              </a:rPr>
              <a:t>Si este módulo, esta integración, esta plataforma, llegara a tener algún problema, está fuera de nuestras manos el poder hacer algo al respecto, debido a la dependencia acoplada de ésto. </a:t>
            </a:r>
            <a:endParaRPr sz="1350" dirty="0">
              <a:latin typeface="DM Sans"/>
              <a:ea typeface="DM Sans"/>
              <a:cs typeface="DM Sans"/>
              <a:sym typeface="DM Sans"/>
            </a:endParaRPr>
          </a:p>
        </p:txBody>
      </p:sp>
    </p:spTree>
    <p:extLst>
      <p:ext uri="{BB962C8B-B14F-4D97-AF65-F5344CB8AC3E}">
        <p14:creationId xmlns:p14="http://schemas.microsoft.com/office/powerpoint/2010/main" val="9111275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109"/>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84" name="Google Shape;484;p109"/>
          <p:cNvSpPr txBox="1"/>
          <p:nvPr/>
        </p:nvSpPr>
        <p:spPr>
          <a:xfrm>
            <a:off x="487800" y="509075"/>
            <a:ext cx="8844900" cy="762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s" sz="3800" b="1" u="sng">
                <a:solidFill>
                  <a:schemeClr val="hlink"/>
                </a:solidFill>
                <a:latin typeface="DM Sans"/>
                <a:ea typeface="DM Sans"/>
                <a:cs typeface="DM Sans"/>
                <a:sym typeface="DM Sans"/>
                <a:hlinkClick r:id="rId4"/>
              </a:rPr>
              <a:t>A08:2021</a:t>
            </a:r>
            <a:r>
              <a:rPr lang="es" sz="3800" b="1">
                <a:solidFill>
                  <a:schemeClr val="dk1"/>
                </a:solidFill>
                <a:latin typeface="DM Sans"/>
                <a:ea typeface="DM Sans"/>
                <a:cs typeface="DM Sans"/>
                <a:sym typeface="DM Sans"/>
              </a:rPr>
              <a:t> - Software and Data Integrity Failures</a:t>
            </a:r>
            <a:endParaRPr sz="3900" b="1">
              <a:latin typeface="DM Sans"/>
              <a:ea typeface="DM Sans"/>
              <a:cs typeface="DM Sans"/>
              <a:sym typeface="DM Sans"/>
            </a:endParaRPr>
          </a:p>
        </p:txBody>
      </p:sp>
      <p:sp>
        <p:nvSpPr>
          <p:cNvPr id="485" name="Google Shape;485;p109"/>
          <p:cNvSpPr txBox="1"/>
          <p:nvPr/>
        </p:nvSpPr>
        <p:spPr>
          <a:xfrm>
            <a:off x="475500" y="2007400"/>
            <a:ext cx="78360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350" dirty="0">
                <a:solidFill>
                  <a:schemeClr val="dk1"/>
                </a:solidFill>
                <a:latin typeface="DM Sans"/>
                <a:ea typeface="DM Sans"/>
                <a:cs typeface="DM Sans"/>
                <a:sym typeface="DM Sans"/>
              </a:rPr>
              <a:t>Aplica cuando: </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dirty="0">
                <a:solidFill>
                  <a:schemeClr val="dk1"/>
                </a:solidFill>
                <a:latin typeface="DM Sans"/>
                <a:ea typeface="DM Sans"/>
                <a:cs typeface="DM Sans"/>
                <a:sym typeface="DM Sans"/>
              </a:rPr>
              <a:t>Alguna dependencia o integración presenta alguna falla, el exploit al final se hace por parte de esa herramienta, lo que nos deja vulnerables a nosotros también. </a:t>
            </a:r>
            <a:endParaRPr sz="1350" dirty="0">
              <a:solidFill>
                <a:schemeClr val="dk1"/>
              </a:solidFill>
              <a:latin typeface="DM Sans"/>
              <a:ea typeface="DM Sans"/>
              <a:cs typeface="DM Sans"/>
              <a:sym typeface="DM Sans"/>
            </a:endParaRPr>
          </a:p>
          <a:p>
            <a:pPr marL="457200" lvl="0" indent="0" algn="l" rtl="0">
              <a:spcBef>
                <a:spcPts val="0"/>
              </a:spcBef>
              <a:spcAft>
                <a:spcPts val="0"/>
              </a:spcAft>
              <a:buNone/>
            </a:pPr>
            <a:endParaRPr sz="1350" dirty="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dirty="0">
                <a:solidFill>
                  <a:schemeClr val="dk1"/>
                </a:solidFill>
                <a:latin typeface="DM Sans"/>
                <a:ea typeface="DM Sans"/>
                <a:cs typeface="DM Sans"/>
                <a:sym typeface="DM Sans"/>
              </a:rPr>
              <a:t>Ocurre con dependencias que actualizamos sin revisar correctamente (¿Te acuerdas del caso </a:t>
            </a:r>
            <a:r>
              <a:rPr lang="es" sz="1350" u="sng" dirty="0">
                <a:solidFill>
                  <a:schemeClr val="hlink"/>
                </a:solidFill>
                <a:latin typeface="DM Sans"/>
                <a:ea typeface="DM Sans"/>
                <a:cs typeface="DM Sans"/>
                <a:sym typeface="DM Sans"/>
                <a:hlinkClick r:id="rId5"/>
              </a:rPr>
              <a:t>Aaron Swartz de Fakerjs</a:t>
            </a:r>
            <a:r>
              <a:rPr lang="es" sz="1350" dirty="0">
                <a:solidFill>
                  <a:schemeClr val="dk1"/>
                </a:solidFill>
                <a:latin typeface="DM Sans"/>
                <a:ea typeface="DM Sans"/>
                <a:cs typeface="DM Sans"/>
                <a:sym typeface="DM Sans"/>
              </a:rPr>
              <a:t>?) </a:t>
            </a:r>
            <a:endParaRPr sz="1350" dirty="0">
              <a:solidFill>
                <a:schemeClr val="dk1"/>
              </a:solidFill>
              <a:latin typeface="DM Sans"/>
              <a:ea typeface="DM Sans"/>
              <a:cs typeface="DM Sans"/>
              <a:sym typeface="DM Sans"/>
            </a:endParaRPr>
          </a:p>
          <a:p>
            <a:pPr marL="457200" lvl="0" indent="0" algn="l" rtl="0">
              <a:spcBef>
                <a:spcPts val="0"/>
              </a:spcBef>
              <a:spcAft>
                <a:spcPts val="0"/>
              </a:spcAft>
              <a:buNone/>
            </a:pPr>
            <a:endParaRPr sz="1350" dirty="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dirty="0">
                <a:solidFill>
                  <a:schemeClr val="dk1"/>
                </a:solidFill>
                <a:latin typeface="DM Sans"/>
                <a:ea typeface="DM Sans"/>
                <a:cs typeface="DM Sans"/>
                <a:sym typeface="DM Sans"/>
              </a:rPr>
              <a:t>Ocurre con procesos CI/CD cuando la herramienta consigue ser vulnerada. (Caso serio de Heroku con Github a partir de la </a:t>
            </a:r>
            <a:r>
              <a:rPr lang="es" sz="1350" u="sng" dirty="0">
                <a:solidFill>
                  <a:schemeClr val="hlink"/>
                </a:solidFill>
                <a:latin typeface="DM Sans"/>
                <a:ea typeface="DM Sans"/>
                <a:cs typeface="DM Sans"/>
                <a:sym typeface="DM Sans"/>
                <a:hlinkClick r:id="rId6"/>
              </a:rPr>
              <a:t>vulnerabilidad de Travis-CI</a:t>
            </a:r>
            <a:r>
              <a:rPr lang="es"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9002369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10"/>
          <p:cNvSpPr txBox="1"/>
          <p:nvPr/>
        </p:nvSpPr>
        <p:spPr>
          <a:xfrm>
            <a:off x="475500" y="377050"/>
            <a:ext cx="61773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u="sng">
                <a:solidFill>
                  <a:schemeClr val="hlink"/>
                </a:solidFill>
                <a:latin typeface="DM Sans"/>
                <a:ea typeface="DM Sans"/>
                <a:cs typeface="DM Sans"/>
                <a:sym typeface="DM Sans"/>
                <a:hlinkClick r:id="rId3"/>
              </a:rPr>
              <a:t>A09:2021 </a:t>
            </a:r>
            <a:r>
              <a:rPr lang="es" sz="3500" b="1">
                <a:solidFill>
                  <a:schemeClr val="dk1"/>
                </a:solidFill>
                <a:latin typeface="DM Sans"/>
                <a:ea typeface="DM Sans"/>
                <a:cs typeface="DM Sans"/>
                <a:sym typeface="DM Sans"/>
              </a:rPr>
              <a:t>- Logging and monitoring failures</a:t>
            </a:r>
            <a:endParaRPr sz="3200" b="1" i="0" u="none" strike="noStrike" cap="none">
              <a:solidFill>
                <a:schemeClr val="dk1"/>
              </a:solidFill>
              <a:latin typeface="DM Sans"/>
              <a:ea typeface="DM Sans"/>
              <a:cs typeface="DM Sans"/>
              <a:sym typeface="DM Sans"/>
            </a:endParaRPr>
          </a:p>
        </p:txBody>
      </p:sp>
      <p:sp>
        <p:nvSpPr>
          <p:cNvPr id="491" name="Google Shape;491;p110"/>
          <p:cNvSpPr txBox="1"/>
          <p:nvPr/>
        </p:nvSpPr>
        <p:spPr>
          <a:xfrm>
            <a:off x="393550" y="1603450"/>
            <a:ext cx="5163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 presenta cuando no tenemos una correcta gestión de los logs del aplicativo y del monitoreo del mismo.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Aplica cuando: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No tenemos un sistema de monitoreo de APIs para rastrear actividad sospechosa. </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Mostramos logs demasiado genéricos, que no dan información suficiente para rastrear y replicar un error.</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Mostramos logs demasiado explícitos, brindando el stack trace de manera general y no sólo cuando lo solicitemos.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Nuestros logs sólo quedan de manera local y no hay forma de exportarlos para filtrarlos por prioridad.</a:t>
            </a:r>
            <a:endParaRPr sz="1350">
              <a:latin typeface="DM Sans"/>
              <a:ea typeface="DM Sans"/>
              <a:cs typeface="DM Sans"/>
              <a:sym typeface="DM Sans"/>
            </a:endParaRPr>
          </a:p>
        </p:txBody>
      </p:sp>
      <p:pic>
        <p:nvPicPr>
          <p:cNvPr id="492" name="Google Shape;492;p110"/>
          <p:cNvPicPr preferRelativeResize="0"/>
          <p:nvPr/>
        </p:nvPicPr>
        <p:blipFill>
          <a:blip r:embed="rId4">
            <a:alphaModFix/>
          </a:blip>
          <a:stretch>
            <a:fillRect/>
          </a:stretch>
        </p:blipFill>
        <p:spPr>
          <a:xfrm>
            <a:off x="5557250" y="1603450"/>
            <a:ext cx="3303400" cy="2542075"/>
          </a:xfrm>
          <a:prstGeom prst="rect">
            <a:avLst/>
          </a:prstGeom>
          <a:noFill/>
          <a:ln>
            <a:noFill/>
          </a:ln>
        </p:spPr>
      </p:pic>
      <p:sp>
        <p:nvSpPr>
          <p:cNvPr id="493" name="Google Shape;493;p110"/>
          <p:cNvSpPr txBox="1"/>
          <p:nvPr/>
        </p:nvSpPr>
        <p:spPr>
          <a:xfrm>
            <a:off x="5953900" y="3629350"/>
            <a:ext cx="2510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100">
                <a:solidFill>
                  <a:srgbClr val="B7B7B7"/>
                </a:solidFill>
                <a:latin typeface="DM Sans"/>
                <a:ea typeface="DM Sans"/>
                <a:cs typeface="DM Sans"/>
                <a:sym typeface="DM Sans"/>
              </a:rPr>
              <a:t>Panel de monitoreo</a:t>
            </a:r>
            <a:endParaRPr sz="1100">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12927019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111"/>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99" name="Google Shape;499;p111"/>
          <p:cNvSpPr txBox="1"/>
          <p:nvPr/>
        </p:nvSpPr>
        <p:spPr>
          <a:xfrm>
            <a:off x="487800" y="432875"/>
            <a:ext cx="8844900" cy="762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s" sz="3800" b="1" u="sng" dirty="0">
                <a:solidFill>
                  <a:schemeClr val="hlink"/>
                </a:solidFill>
                <a:latin typeface="DM Sans"/>
                <a:ea typeface="DM Sans"/>
                <a:cs typeface="DM Sans"/>
                <a:sym typeface="DM Sans"/>
                <a:hlinkClick r:id="rId4"/>
              </a:rPr>
              <a:t>A10:2021</a:t>
            </a:r>
            <a:r>
              <a:rPr lang="es" sz="3800" b="1" dirty="0">
                <a:solidFill>
                  <a:schemeClr val="dk1"/>
                </a:solidFill>
                <a:latin typeface="DM Sans"/>
                <a:ea typeface="DM Sans"/>
                <a:cs typeface="DM Sans"/>
                <a:sym typeface="DM Sans"/>
              </a:rPr>
              <a:t> - Server Side Request Forgery (SSRF)</a:t>
            </a:r>
            <a:endParaRPr sz="3900" b="1" dirty="0">
              <a:latin typeface="DM Sans"/>
              <a:ea typeface="DM Sans"/>
              <a:cs typeface="DM Sans"/>
              <a:sym typeface="DM Sans"/>
            </a:endParaRPr>
          </a:p>
        </p:txBody>
      </p:sp>
      <p:sp>
        <p:nvSpPr>
          <p:cNvPr id="500" name="Google Shape;500;p111"/>
          <p:cNvSpPr txBox="1"/>
          <p:nvPr/>
        </p:nvSpPr>
        <p:spPr>
          <a:xfrm>
            <a:off x="475500" y="1872425"/>
            <a:ext cx="43380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Se encuentra cuando la aplicación no valida la URL que envía un usuario al momento de acceder a un recurso remoto.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Básicamente, el usuario malintencionado puede modificar la ruta a la cual se está accediendo al servidor, para intentar redireccionar a algún recurso al cual normalmente no estuviera pensado para acceder.</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p:txBody>
      </p:sp>
      <p:sp>
        <p:nvSpPr>
          <p:cNvPr id="501" name="Google Shape;501;p111"/>
          <p:cNvSpPr txBox="1"/>
          <p:nvPr/>
        </p:nvSpPr>
        <p:spPr>
          <a:xfrm>
            <a:off x="4624175" y="1872425"/>
            <a:ext cx="43380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Aplica cuando: </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servidor no tiene un control de redirecciones o restricción de URL por expresión regular.</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Cuando tenemos un sistema interno de callbacks, los cuales también pueden desembocar en redirecciones a recursos adicionales. </a:t>
            </a:r>
            <a:endParaRPr sz="135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38179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12"/>
          <p:cNvSpPr txBox="1"/>
          <p:nvPr/>
        </p:nvSpPr>
        <p:spPr>
          <a:xfrm>
            <a:off x="475500" y="2009700"/>
            <a:ext cx="6059400" cy="336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000"/>
              </a:spcAft>
              <a:buNone/>
            </a:pPr>
            <a:r>
              <a:rPr lang="es">
                <a:solidFill>
                  <a:schemeClr val="dk1"/>
                </a:solidFill>
                <a:highlight>
                  <a:schemeClr val="lt1"/>
                </a:highlight>
                <a:latin typeface="DM Sans"/>
                <a:ea typeface="DM Sans"/>
                <a:cs typeface="DM Sans"/>
                <a:sym typeface="DM Sans"/>
              </a:rPr>
              <a:t>Como se mencionó anteriormente, el mundo de la seguridad es mucho más amplio de lo que parece, y en muchas ocasiones va más allá del código mismo. El top 10 representa las principales vulnerabilidades de un aplicativo web, pero no es ni una décima parte del mundo de vulnerabilidades que hay en general en un entorno completo de una empresa.</a:t>
            </a:r>
            <a:endParaRPr>
              <a:solidFill>
                <a:schemeClr val="dk1"/>
              </a:solidFill>
              <a:highlight>
                <a:schemeClr val="lt1"/>
              </a:highlight>
              <a:latin typeface="DM Sans"/>
              <a:ea typeface="DM Sans"/>
              <a:cs typeface="DM Sans"/>
              <a:sym typeface="DM Sans"/>
            </a:endParaRPr>
          </a:p>
        </p:txBody>
      </p:sp>
      <p:pic>
        <p:nvPicPr>
          <p:cNvPr id="507" name="Google Shape;507;p11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508" name="Google Shape;508;p112"/>
          <p:cNvSpPr txBox="1"/>
          <p:nvPr/>
        </p:nvSpPr>
        <p:spPr>
          <a:xfrm>
            <a:off x="329525" y="232025"/>
            <a:ext cx="62553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¿Qué hago con esta información?</a:t>
            </a:r>
            <a:endParaRPr sz="4000" b="1">
              <a:latin typeface="DM Sans"/>
              <a:ea typeface="DM Sans"/>
              <a:cs typeface="DM Sans"/>
              <a:sym typeface="DM Sans"/>
            </a:endParaRPr>
          </a:p>
        </p:txBody>
      </p:sp>
    </p:spTree>
    <p:extLst>
      <p:ext uri="{BB962C8B-B14F-4D97-AF65-F5344CB8AC3E}">
        <p14:creationId xmlns:p14="http://schemas.microsoft.com/office/powerpoint/2010/main" val="1904945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13"/>
          <p:cNvSpPr txBox="1"/>
          <p:nvPr/>
        </p:nvSpPr>
        <p:spPr>
          <a:xfrm>
            <a:off x="475500" y="1776300"/>
            <a:ext cx="6096900" cy="336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0"/>
              </a:spcAft>
              <a:buNone/>
            </a:pPr>
            <a:r>
              <a:rPr lang="es">
                <a:solidFill>
                  <a:schemeClr val="dk1"/>
                </a:solidFill>
                <a:highlight>
                  <a:schemeClr val="lt1"/>
                </a:highlight>
                <a:latin typeface="DM Sans"/>
                <a:ea typeface="DM Sans"/>
                <a:cs typeface="DM Sans"/>
                <a:sym typeface="DM Sans"/>
              </a:rPr>
              <a:t>Aún con esto, por parte nuestra, podemos aportar siempre “un grano de arena”, cultivandonos sobre las buenas prácticas que nosotros podemos implementar en nuestros aplicativos, reduciendo así la posibilidad de un error a futuro. </a:t>
            </a:r>
            <a:endParaRPr>
              <a:solidFill>
                <a:schemeClr val="dk1"/>
              </a:solidFill>
              <a:highlight>
                <a:schemeClr val="lt1"/>
              </a:highlight>
              <a:latin typeface="DM Sans"/>
              <a:ea typeface="DM Sans"/>
              <a:cs typeface="DM Sans"/>
              <a:sym typeface="DM Sans"/>
            </a:endParaRPr>
          </a:p>
          <a:p>
            <a:pPr marL="0" lvl="0" indent="0" algn="l" rtl="0">
              <a:lnSpc>
                <a:spcPct val="115000"/>
              </a:lnSpc>
              <a:spcBef>
                <a:spcPts val="1300"/>
              </a:spcBef>
              <a:spcAft>
                <a:spcPts val="1000"/>
              </a:spcAft>
              <a:buNone/>
            </a:pPr>
            <a:r>
              <a:rPr lang="es">
                <a:solidFill>
                  <a:schemeClr val="dk1"/>
                </a:solidFill>
                <a:highlight>
                  <a:schemeClr val="lt1"/>
                </a:highlight>
                <a:latin typeface="DM Sans"/>
                <a:ea typeface="DM Sans"/>
                <a:cs typeface="DM Sans"/>
                <a:sym typeface="DM Sans"/>
              </a:rPr>
              <a:t>Para practicar, cultivarse y mejorar tu expertise en seguridad de aplicaciones web, siempre puedes practicar con </a:t>
            </a:r>
            <a:r>
              <a:rPr lang="es" u="sng">
                <a:solidFill>
                  <a:schemeClr val="hlink"/>
                </a:solidFill>
                <a:highlight>
                  <a:schemeClr val="lt1"/>
                </a:highlight>
                <a:latin typeface="DM Sans"/>
                <a:ea typeface="DM Sans"/>
                <a:cs typeface="DM Sans"/>
                <a:sym typeface="DM Sans"/>
                <a:hlinkClick r:id="rId3"/>
              </a:rPr>
              <a:t>todos los proyectos</a:t>
            </a:r>
            <a:r>
              <a:rPr lang="es">
                <a:solidFill>
                  <a:schemeClr val="dk1"/>
                </a:solidFill>
                <a:highlight>
                  <a:schemeClr val="lt1"/>
                </a:highlight>
                <a:latin typeface="DM Sans"/>
                <a:ea typeface="DM Sans"/>
                <a:cs typeface="DM Sans"/>
                <a:sym typeface="DM Sans"/>
              </a:rPr>
              <a:t> que OWASP tiene de manera gratuita para ti. </a:t>
            </a:r>
            <a:endParaRPr>
              <a:solidFill>
                <a:schemeClr val="dk1"/>
              </a:solidFill>
              <a:highlight>
                <a:schemeClr val="lt1"/>
              </a:highlight>
              <a:latin typeface="DM Sans"/>
              <a:ea typeface="DM Sans"/>
              <a:cs typeface="DM Sans"/>
              <a:sym typeface="DM Sans"/>
            </a:endParaRPr>
          </a:p>
        </p:txBody>
      </p:sp>
      <p:pic>
        <p:nvPicPr>
          <p:cNvPr id="514" name="Google Shape;514;p113"/>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15" name="Google Shape;515;p113"/>
          <p:cNvSpPr txBox="1"/>
          <p:nvPr/>
        </p:nvSpPr>
        <p:spPr>
          <a:xfrm>
            <a:off x="329525" y="232025"/>
            <a:ext cx="61806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¿Qué hago con esta información?</a:t>
            </a:r>
            <a:endParaRPr sz="4000" b="1">
              <a:latin typeface="DM Sans"/>
              <a:ea typeface="DM Sans"/>
              <a:cs typeface="DM Sans"/>
              <a:sym typeface="DM Sans"/>
            </a:endParaRPr>
          </a:p>
        </p:txBody>
      </p:sp>
    </p:spTree>
    <p:extLst>
      <p:ext uri="{BB962C8B-B14F-4D97-AF65-F5344CB8AC3E}">
        <p14:creationId xmlns:p14="http://schemas.microsoft.com/office/powerpoint/2010/main" val="2015604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14"/>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21" name="Google Shape;521;p114"/>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12111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15"/>
          <p:cNvSpPr txBox="1"/>
          <p:nvPr/>
        </p:nvSpPr>
        <p:spPr>
          <a:xfrm>
            <a:off x="1461288" y="21402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Maratón de detección de </a:t>
            </a:r>
            <a:r>
              <a:rPr lang="es" sz="4000" b="1">
                <a:solidFill>
                  <a:srgbClr val="EA90FF"/>
                </a:solidFill>
                <a:latin typeface="DM Sans"/>
                <a:ea typeface="DM Sans"/>
                <a:cs typeface="DM Sans"/>
                <a:sym typeface="DM Sans"/>
              </a:rPr>
              <a:t>vulnerabilidades</a:t>
            </a:r>
            <a:endParaRPr sz="4000" b="1" i="0" u="none" strike="noStrike" cap="none">
              <a:solidFill>
                <a:srgbClr val="EA90FF"/>
              </a:solidFill>
              <a:latin typeface="DM Sans"/>
              <a:ea typeface="DM Sans"/>
              <a:cs typeface="DM Sans"/>
              <a:sym typeface="DM Sans"/>
            </a:endParaRPr>
          </a:p>
        </p:txBody>
      </p:sp>
    </p:spTree>
    <p:extLst>
      <p:ext uri="{BB962C8B-B14F-4D97-AF65-F5344CB8AC3E}">
        <p14:creationId xmlns:p14="http://schemas.microsoft.com/office/powerpoint/2010/main" val="1763253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29"/>
          <p:cNvSpPr txBox="1"/>
          <p:nvPr/>
        </p:nvSpPr>
        <p:spPr>
          <a:xfrm>
            <a:off x="475500" y="468300"/>
            <a:ext cx="603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Documentar</a:t>
            </a:r>
            <a:endParaRPr sz="4000" b="1" i="0" u="none" strike="noStrike" cap="none">
              <a:solidFill>
                <a:schemeClr val="dk1"/>
              </a:solidFill>
              <a:latin typeface="DM Sans"/>
              <a:ea typeface="DM Sans"/>
              <a:cs typeface="DM Sans"/>
              <a:sym typeface="DM Sans"/>
            </a:endParaRPr>
          </a:p>
        </p:txBody>
      </p:sp>
      <p:sp>
        <p:nvSpPr>
          <p:cNvPr id="674" name="Google Shape;674;p129"/>
          <p:cNvSpPr txBox="1"/>
          <p:nvPr/>
        </p:nvSpPr>
        <p:spPr>
          <a:xfrm>
            <a:off x="475500" y="1712088"/>
            <a:ext cx="4838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Documentar significa brindar suficiente información sobre algún proceso, con el fin de que éste sea lo suficientemente entendible para quien lo lea.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La documentación puede darse a nivel simple (comentarios sobre el código) o bien a nivel más complejo (herramienta de documentación para un aplicativo en general).</a:t>
            </a:r>
            <a:endParaRPr sz="1350">
              <a:latin typeface="DM Sans"/>
              <a:ea typeface="DM Sans"/>
              <a:cs typeface="DM Sans"/>
              <a:sym typeface="DM Sans"/>
            </a:endParaRPr>
          </a:p>
        </p:txBody>
      </p:sp>
      <p:pic>
        <p:nvPicPr>
          <p:cNvPr id="675" name="Google Shape;675;p129"/>
          <p:cNvPicPr preferRelativeResize="0"/>
          <p:nvPr/>
        </p:nvPicPr>
        <p:blipFill>
          <a:blip r:embed="rId3">
            <a:alphaModFix/>
          </a:blip>
          <a:stretch>
            <a:fillRect/>
          </a:stretch>
        </p:blipFill>
        <p:spPr>
          <a:xfrm>
            <a:off x="5248950" y="1347175"/>
            <a:ext cx="3343275" cy="2638425"/>
          </a:xfrm>
          <a:prstGeom prst="rect">
            <a:avLst/>
          </a:prstGeom>
          <a:noFill/>
          <a:ln w="9525" cap="flat" cmpd="sng">
            <a:solidFill>
              <a:srgbClr val="E8E7E3"/>
            </a:solidFill>
            <a:prstDash val="solid"/>
            <a:round/>
            <a:headEnd type="none" w="sm" len="sm"/>
            <a:tailEnd type="none" w="sm" len="sm"/>
          </a:ln>
        </p:spPr>
      </p:pic>
    </p:spTree>
    <p:extLst>
      <p:ext uri="{BB962C8B-B14F-4D97-AF65-F5344CB8AC3E}">
        <p14:creationId xmlns:p14="http://schemas.microsoft.com/office/powerpoint/2010/main" val="13924877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116"/>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16"/>
          <p:cNvSpPr txBox="1"/>
          <p:nvPr/>
        </p:nvSpPr>
        <p:spPr>
          <a:xfrm>
            <a:off x="2525100" y="349200"/>
            <a:ext cx="6285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¡Es tu turno de ser el analista de vulnerabilidades!</a:t>
            </a:r>
            <a:endParaRPr sz="3500" b="1" i="0" u="none" strike="noStrike" cap="none">
              <a:solidFill>
                <a:schemeClr val="dk1"/>
              </a:solidFill>
              <a:latin typeface="DM Sans"/>
              <a:ea typeface="DM Sans"/>
              <a:cs typeface="DM Sans"/>
              <a:sym typeface="DM Sans"/>
            </a:endParaRPr>
          </a:p>
        </p:txBody>
      </p:sp>
      <p:sp>
        <p:nvSpPr>
          <p:cNvPr id="533" name="Google Shape;533;p116"/>
          <p:cNvSpPr txBox="1"/>
          <p:nvPr/>
        </p:nvSpPr>
        <p:spPr>
          <a:xfrm>
            <a:off x="3267500" y="2102525"/>
            <a:ext cx="52818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Te enfrentarás a tres proyectos, Todos resuelven el mismo problema, sólo que irán aumentando ligeramente en implementaciones y dificultad sobre los cuales deberás hacer un análisis del código y de la implementación general para corroborar las diferentes vulnerabilidades que encuentres. </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Para ello, encontrarás de manera individual las vulnerabilidades encontradas, después las clasificarás, y una vez pasado el tiempo, todo el grupo y el profesor podrán hablar acerca de las vulnerabilidades encontradas.</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p:txBody>
      </p:sp>
      <p:pic>
        <p:nvPicPr>
          <p:cNvPr id="534" name="Google Shape;534;p116"/>
          <p:cNvPicPr preferRelativeResize="0"/>
          <p:nvPr/>
        </p:nvPicPr>
        <p:blipFill>
          <a:blip r:embed="rId3">
            <a:alphaModFix/>
          </a:blip>
          <a:stretch>
            <a:fillRect/>
          </a:stretch>
        </p:blipFill>
        <p:spPr>
          <a:xfrm>
            <a:off x="832400" y="2422300"/>
            <a:ext cx="2336427" cy="1454426"/>
          </a:xfrm>
          <a:prstGeom prst="rect">
            <a:avLst/>
          </a:prstGeom>
          <a:noFill/>
          <a:ln>
            <a:noFill/>
          </a:ln>
        </p:spPr>
      </p:pic>
    </p:spTree>
    <p:extLst>
      <p:ext uri="{BB962C8B-B14F-4D97-AF65-F5344CB8AC3E}">
        <p14:creationId xmlns:p14="http://schemas.microsoft.com/office/powerpoint/2010/main" val="26794434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17"/>
          <p:cNvSpPr txBox="1"/>
          <p:nvPr/>
        </p:nvSpPr>
        <p:spPr>
          <a:xfrm>
            <a:off x="1097275" y="174525"/>
            <a:ext cx="67545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dirty="0">
                <a:solidFill>
                  <a:schemeClr val="lt1"/>
                </a:solidFill>
                <a:latin typeface="DM Sans"/>
                <a:ea typeface="DM Sans"/>
                <a:cs typeface="DM Sans"/>
                <a:sym typeface="DM Sans"/>
              </a:rPr>
              <a:t>¿Cómo escalan los proyectos?</a:t>
            </a:r>
            <a:endParaRPr sz="3500" b="1" i="0" u="none" strike="noStrike" cap="none" dirty="0">
              <a:solidFill>
                <a:schemeClr val="lt1"/>
              </a:solidFill>
              <a:latin typeface="DM Sans"/>
              <a:ea typeface="DM Sans"/>
              <a:cs typeface="DM Sans"/>
              <a:sym typeface="DM Sans"/>
            </a:endParaRPr>
          </a:p>
        </p:txBody>
      </p:sp>
      <p:sp>
        <p:nvSpPr>
          <p:cNvPr id="540" name="Google Shape;540;p117"/>
          <p:cNvSpPr/>
          <p:nvPr/>
        </p:nvSpPr>
        <p:spPr>
          <a:xfrm>
            <a:off x="647400" y="1390650"/>
            <a:ext cx="7849200" cy="30861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17"/>
          <p:cNvSpPr txBox="1"/>
          <p:nvPr/>
        </p:nvSpPr>
        <p:spPr>
          <a:xfrm>
            <a:off x="1028675" y="2076000"/>
            <a:ext cx="2166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Ruteo, controladores, registro de usuario</a:t>
            </a:r>
            <a:endParaRPr sz="1350" b="0" i="0" u="none" strike="noStrike" cap="none">
              <a:solidFill>
                <a:srgbClr val="000000"/>
              </a:solidFill>
              <a:latin typeface="DM Sans"/>
              <a:ea typeface="DM Sans"/>
              <a:cs typeface="DM Sans"/>
              <a:sym typeface="DM Sans"/>
            </a:endParaRPr>
          </a:p>
        </p:txBody>
      </p:sp>
      <p:sp>
        <p:nvSpPr>
          <p:cNvPr id="542" name="Google Shape;542;p117"/>
          <p:cNvSpPr txBox="1"/>
          <p:nvPr/>
        </p:nvSpPr>
        <p:spPr>
          <a:xfrm>
            <a:off x="1028675" y="1566650"/>
            <a:ext cx="216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dirty="0">
                <a:latin typeface="DM Sans"/>
                <a:ea typeface="DM Sans"/>
                <a:cs typeface="DM Sans"/>
                <a:sym typeface="DM Sans"/>
              </a:rPr>
              <a:t>Proyecto 1</a:t>
            </a:r>
            <a:endParaRPr sz="1400" b="1" i="0" u="none" strike="noStrike" cap="none" dirty="0">
              <a:solidFill>
                <a:srgbClr val="000000"/>
              </a:solidFill>
              <a:latin typeface="DM Sans"/>
              <a:ea typeface="DM Sans"/>
              <a:cs typeface="DM Sans"/>
              <a:sym typeface="DM Sans"/>
            </a:endParaRPr>
          </a:p>
        </p:txBody>
      </p:sp>
      <p:sp>
        <p:nvSpPr>
          <p:cNvPr id="543" name="Google Shape;543;p117"/>
          <p:cNvSpPr txBox="1"/>
          <p:nvPr/>
        </p:nvSpPr>
        <p:spPr>
          <a:xfrm>
            <a:off x="3488850" y="2076000"/>
            <a:ext cx="2166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Ruteo, controladores, registro de usuario, bases de datos, login de usuario</a:t>
            </a:r>
            <a:endParaRPr sz="1350" b="0" i="0" u="none" strike="noStrike" cap="none">
              <a:solidFill>
                <a:srgbClr val="000000"/>
              </a:solidFill>
              <a:latin typeface="DM Sans"/>
              <a:ea typeface="DM Sans"/>
              <a:cs typeface="DM Sans"/>
              <a:sym typeface="DM Sans"/>
            </a:endParaRPr>
          </a:p>
        </p:txBody>
      </p:sp>
      <p:sp>
        <p:nvSpPr>
          <p:cNvPr id="544" name="Google Shape;544;p117"/>
          <p:cNvSpPr txBox="1"/>
          <p:nvPr/>
        </p:nvSpPr>
        <p:spPr>
          <a:xfrm>
            <a:off x="3488850" y="1566650"/>
            <a:ext cx="216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latin typeface="DM Sans"/>
                <a:ea typeface="DM Sans"/>
                <a:cs typeface="DM Sans"/>
                <a:sym typeface="DM Sans"/>
              </a:rPr>
              <a:t>Proyecto 2</a:t>
            </a:r>
            <a:endParaRPr sz="1400" b="1" i="0" u="none" strike="noStrike" cap="none">
              <a:solidFill>
                <a:srgbClr val="000000"/>
              </a:solidFill>
              <a:latin typeface="DM Sans"/>
              <a:ea typeface="DM Sans"/>
              <a:cs typeface="DM Sans"/>
              <a:sym typeface="DM Sans"/>
            </a:endParaRPr>
          </a:p>
        </p:txBody>
      </p:sp>
      <p:sp>
        <p:nvSpPr>
          <p:cNvPr id="545" name="Google Shape;545;p117"/>
          <p:cNvSpPr txBox="1"/>
          <p:nvPr/>
        </p:nvSpPr>
        <p:spPr>
          <a:xfrm>
            <a:off x="5949025" y="2076000"/>
            <a:ext cx="21663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Ruteo, controladores, registro de usuario, login de usuario, vista de perfil, manejo de sesión, bases de datos, variables de entorno, permisos. </a:t>
            </a:r>
            <a:endParaRPr sz="1350" b="0" i="0" u="none" strike="noStrike" cap="none">
              <a:solidFill>
                <a:srgbClr val="000000"/>
              </a:solidFill>
              <a:latin typeface="DM Sans"/>
              <a:ea typeface="DM Sans"/>
              <a:cs typeface="DM Sans"/>
              <a:sym typeface="DM Sans"/>
            </a:endParaRPr>
          </a:p>
        </p:txBody>
      </p:sp>
      <p:sp>
        <p:nvSpPr>
          <p:cNvPr id="546" name="Google Shape;546;p117"/>
          <p:cNvSpPr txBox="1"/>
          <p:nvPr/>
        </p:nvSpPr>
        <p:spPr>
          <a:xfrm>
            <a:off x="5949025" y="1566650"/>
            <a:ext cx="216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latin typeface="DM Sans"/>
                <a:ea typeface="DM Sans"/>
                <a:cs typeface="DM Sans"/>
                <a:sym typeface="DM Sans"/>
              </a:rPr>
              <a:t>Proyecto 3</a:t>
            </a:r>
            <a:endParaRPr sz="1400" b="1"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1975265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118"/>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#FindTheBug </a:t>
            </a:r>
            <a:r>
              <a:rPr lang="es" sz="3500" b="1">
                <a:solidFill>
                  <a:srgbClr val="EAFF6A"/>
                </a:solidFill>
                <a:latin typeface="DM Sans"/>
                <a:ea typeface="DM Sans"/>
                <a:cs typeface="DM Sans"/>
                <a:sym typeface="DM Sans"/>
              </a:rPr>
              <a:t>  (1) </a:t>
            </a:r>
            <a:endParaRPr sz="3500" b="1" i="0" u="none" strike="noStrike" cap="none">
              <a:solidFill>
                <a:srgbClr val="EAFF6A"/>
              </a:solidFill>
              <a:latin typeface="DM Sans"/>
              <a:ea typeface="DM Sans"/>
              <a:cs typeface="DM Sans"/>
              <a:sym typeface="DM Sans"/>
            </a:endParaRPr>
          </a:p>
        </p:txBody>
      </p:sp>
      <p:sp>
        <p:nvSpPr>
          <p:cNvPr id="552" name="Google Shape;552;p118"/>
          <p:cNvSpPr txBox="1"/>
          <p:nvPr/>
        </p:nvSpPr>
        <p:spPr>
          <a:xfrm>
            <a:off x="473350" y="1626100"/>
            <a:ext cx="7169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i="0" u="none" strike="noStrike" cap="none">
                <a:solidFill>
                  <a:schemeClr val="lt1"/>
                </a:solidFill>
                <a:latin typeface="DM Sans"/>
                <a:ea typeface="DM Sans"/>
                <a:cs typeface="DM Sans"/>
                <a:sym typeface="DM Sans"/>
              </a:rPr>
              <a:t>Encuentra el error</a:t>
            </a:r>
            <a:endParaRPr sz="2500" b="1" i="0" u="none" strike="noStrike" cap="none">
              <a:solidFill>
                <a:srgbClr val="DEFC52"/>
              </a:solidFill>
              <a:latin typeface="Helvetica Neue"/>
              <a:ea typeface="Helvetica Neue"/>
              <a:cs typeface="Helvetica Neue"/>
              <a:sym typeface="Helvetica Neue"/>
            </a:endParaRPr>
          </a:p>
        </p:txBody>
      </p:sp>
      <p:sp>
        <p:nvSpPr>
          <p:cNvPr id="553" name="Google Shape;553;p118"/>
          <p:cNvSpPr txBox="1"/>
          <p:nvPr/>
        </p:nvSpPr>
        <p:spPr>
          <a:xfrm>
            <a:off x="473350" y="3980550"/>
            <a:ext cx="716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a:t>
            </a:r>
            <a:r>
              <a:rPr lang="es" sz="2000" b="1" i="0" u="none" strike="noStrike" cap="none">
                <a:solidFill>
                  <a:srgbClr val="83AEFB"/>
                </a:solidFill>
                <a:latin typeface="DM Sans"/>
                <a:ea typeface="DM Sans"/>
                <a:cs typeface="DM Sans"/>
                <a:sym typeface="DM Sans"/>
              </a:rPr>
              <a:t> minutos (</a:t>
            </a:r>
            <a:r>
              <a:rPr lang="es" sz="2000" b="1">
                <a:solidFill>
                  <a:srgbClr val="83AEFB"/>
                </a:solidFill>
                <a:latin typeface="DM Sans"/>
                <a:ea typeface="DM Sans"/>
                <a:cs typeface="DM Sans"/>
                <a:sym typeface="DM Sans"/>
              </a:rPr>
              <a:t>5 individual + 5 grupal)</a:t>
            </a:r>
            <a:endParaRPr sz="2000" b="1" i="0" u="none" strike="noStrike" cap="none">
              <a:solidFill>
                <a:srgbClr val="83AEFB"/>
              </a:solidFill>
              <a:latin typeface="DM Sans"/>
              <a:ea typeface="DM Sans"/>
              <a:cs typeface="DM Sans"/>
              <a:sym typeface="DM Sans"/>
            </a:endParaRPr>
          </a:p>
        </p:txBody>
      </p:sp>
      <p:sp>
        <p:nvSpPr>
          <p:cNvPr id="554" name="Google Shape;554;p118"/>
          <p:cNvSpPr txBox="1"/>
          <p:nvPr/>
        </p:nvSpPr>
        <p:spPr>
          <a:xfrm>
            <a:off x="473350" y="2245150"/>
            <a:ext cx="47913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0" i="0" u="none" strike="noStrike" cap="none">
                <a:solidFill>
                  <a:srgbClr val="B7B7B7"/>
                </a:solidFill>
                <a:latin typeface="DM Sans"/>
                <a:ea typeface="DM Sans"/>
                <a:cs typeface="DM Sans"/>
                <a:sym typeface="DM Sans"/>
              </a:rPr>
              <a:t>Analizaremos el código para hallar </a:t>
            </a:r>
            <a:r>
              <a:rPr lang="es" sz="2500">
                <a:solidFill>
                  <a:srgbClr val="B7B7B7"/>
                </a:solidFill>
                <a:latin typeface="DM Sans"/>
                <a:ea typeface="DM Sans"/>
                <a:cs typeface="DM Sans"/>
                <a:sym typeface="DM Sans"/>
              </a:rPr>
              <a:t>las vulnerabilidades del proyecto.</a:t>
            </a:r>
            <a:endParaRPr sz="2500" b="0" i="0" u="none" strike="noStrike" cap="none">
              <a:solidFill>
                <a:srgbClr val="B7B7B7"/>
              </a:solidFill>
              <a:latin typeface="DM Sans"/>
              <a:ea typeface="DM Sans"/>
              <a:cs typeface="DM Sans"/>
              <a:sym typeface="DM Sans"/>
            </a:endParaRPr>
          </a:p>
        </p:txBody>
      </p:sp>
      <p:grpSp>
        <p:nvGrpSpPr>
          <p:cNvPr id="555" name="Google Shape;555;p118"/>
          <p:cNvGrpSpPr/>
          <p:nvPr/>
        </p:nvGrpSpPr>
        <p:grpSpPr>
          <a:xfrm>
            <a:off x="473351" y="619523"/>
            <a:ext cx="738900" cy="738900"/>
            <a:chOff x="473351" y="619523"/>
            <a:chExt cx="738900" cy="738900"/>
          </a:xfrm>
        </p:grpSpPr>
        <p:sp>
          <p:nvSpPr>
            <p:cNvPr id="556" name="Google Shape;556;p11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7" name="Google Shape;557;p118" title="ícono de find the bug"/>
            <p:cNvPicPr preferRelativeResize="0"/>
            <p:nvPr/>
          </p:nvPicPr>
          <p:blipFill rotWithShape="1">
            <a:blip r:embed="rId3">
              <a:alphaModFix/>
            </a:blip>
            <a:srcRect/>
            <a:stretch/>
          </p:blipFill>
          <p:spPr>
            <a:xfrm>
              <a:off x="616475" y="758075"/>
              <a:ext cx="452650" cy="452650"/>
            </a:xfrm>
            <a:prstGeom prst="rect">
              <a:avLst/>
            </a:prstGeom>
            <a:noFill/>
            <a:ln>
              <a:noFill/>
            </a:ln>
          </p:spPr>
        </p:pic>
      </p:grpSp>
      <p:pic>
        <p:nvPicPr>
          <p:cNvPr id="558" name="Google Shape;558;p118"/>
          <p:cNvPicPr preferRelativeResize="0"/>
          <p:nvPr/>
        </p:nvPicPr>
        <p:blipFill>
          <a:blip r:embed="rId4">
            <a:alphaModFix/>
          </a:blip>
          <a:stretch>
            <a:fillRect/>
          </a:stretch>
        </p:blipFill>
        <p:spPr>
          <a:xfrm>
            <a:off x="6303387" y="1263013"/>
            <a:ext cx="1295575" cy="1295575"/>
          </a:xfrm>
          <a:prstGeom prst="rect">
            <a:avLst/>
          </a:prstGeom>
          <a:noFill/>
          <a:ln>
            <a:noFill/>
          </a:ln>
        </p:spPr>
      </p:pic>
      <p:sp>
        <p:nvSpPr>
          <p:cNvPr id="559" name="Google Shape;559;p118"/>
          <p:cNvSpPr txBox="1"/>
          <p:nvPr/>
        </p:nvSpPr>
        <p:spPr>
          <a:xfrm>
            <a:off x="5240725" y="2592100"/>
            <a:ext cx="342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000" b="1" u="sng">
                <a:solidFill>
                  <a:schemeClr val="hlink"/>
                </a:solidFill>
                <a:latin typeface="DM Sans"/>
                <a:ea typeface="DM Sans"/>
                <a:cs typeface="DM Sans"/>
                <a:sym typeface="DM Sans"/>
                <a:hlinkClick r:id="rId5"/>
              </a:rPr>
              <a:t>Clona el proyecto de aquí</a:t>
            </a:r>
            <a:endParaRPr sz="2000" b="1">
              <a:solidFill>
                <a:srgbClr val="EAFF6A"/>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500"/>
              <a:buFont typeface="Arial"/>
              <a:buNone/>
            </a:pPr>
            <a:r>
              <a:rPr lang="es" sz="2000" b="1">
                <a:solidFill>
                  <a:srgbClr val="EAFF6A"/>
                </a:solidFill>
                <a:latin typeface="DM Sans"/>
                <a:ea typeface="DM Sans"/>
                <a:cs typeface="DM Sans"/>
                <a:sym typeface="DM Sans"/>
              </a:rPr>
              <a:t>(carpeta: proyecto1)</a:t>
            </a:r>
            <a:endParaRPr sz="2000" b="1">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4837300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19"/>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#FindTheBug </a:t>
            </a:r>
            <a:r>
              <a:rPr lang="es" sz="3500" b="1">
                <a:solidFill>
                  <a:srgbClr val="EAFF6A"/>
                </a:solidFill>
                <a:latin typeface="DM Sans"/>
                <a:ea typeface="DM Sans"/>
                <a:cs typeface="DM Sans"/>
                <a:sym typeface="DM Sans"/>
              </a:rPr>
              <a:t>  (2) </a:t>
            </a:r>
            <a:endParaRPr sz="3500" b="1" i="0" u="none" strike="noStrike" cap="none">
              <a:solidFill>
                <a:srgbClr val="EAFF6A"/>
              </a:solidFill>
              <a:latin typeface="DM Sans"/>
              <a:ea typeface="DM Sans"/>
              <a:cs typeface="DM Sans"/>
              <a:sym typeface="DM Sans"/>
            </a:endParaRPr>
          </a:p>
        </p:txBody>
      </p:sp>
      <p:sp>
        <p:nvSpPr>
          <p:cNvPr id="565" name="Google Shape;565;p119"/>
          <p:cNvSpPr txBox="1"/>
          <p:nvPr/>
        </p:nvSpPr>
        <p:spPr>
          <a:xfrm>
            <a:off x="473350" y="1626100"/>
            <a:ext cx="7169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i="0" u="none" strike="noStrike" cap="none">
                <a:solidFill>
                  <a:schemeClr val="lt1"/>
                </a:solidFill>
                <a:latin typeface="DM Sans"/>
                <a:ea typeface="DM Sans"/>
                <a:cs typeface="DM Sans"/>
                <a:sym typeface="DM Sans"/>
              </a:rPr>
              <a:t>Encuentra el error</a:t>
            </a:r>
            <a:endParaRPr sz="2500" b="1" i="0" u="none" strike="noStrike" cap="none">
              <a:solidFill>
                <a:srgbClr val="DEFC52"/>
              </a:solidFill>
              <a:latin typeface="Helvetica Neue"/>
              <a:ea typeface="Helvetica Neue"/>
              <a:cs typeface="Helvetica Neue"/>
              <a:sym typeface="Helvetica Neue"/>
            </a:endParaRPr>
          </a:p>
        </p:txBody>
      </p:sp>
      <p:sp>
        <p:nvSpPr>
          <p:cNvPr id="566" name="Google Shape;566;p119"/>
          <p:cNvSpPr txBox="1"/>
          <p:nvPr/>
        </p:nvSpPr>
        <p:spPr>
          <a:xfrm>
            <a:off x="473350" y="3980550"/>
            <a:ext cx="716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a:t>
            </a:r>
            <a:r>
              <a:rPr lang="es" sz="2000" b="1" i="0" u="none" strike="noStrike" cap="none">
                <a:solidFill>
                  <a:srgbClr val="83AEFB"/>
                </a:solidFill>
                <a:latin typeface="DM Sans"/>
                <a:ea typeface="DM Sans"/>
                <a:cs typeface="DM Sans"/>
                <a:sym typeface="DM Sans"/>
              </a:rPr>
              <a:t> minutos (</a:t>
            </a:r>
            <a:r>
              <a:rPr lang="es" sz="2000" b="1">
                <a:solidFill>
                  <a:srgbClr val="83AEFB"/>
                </a:solidFill>
                <a:latin typeface="DM Sans"/>
                <a:ea typeface="DM Sans"/>
                <a:cs typeface="DM Sans"/>
                <a:sym typeface="DM Sans"/>
              </a:rPr>
              <a:t>10 individual + 5 grupal)</a:t>
            </a:r>
            <a:endParaRPr sz="2000" b="1" i="0" u="none" strike="noStrike" cap="none">
              <a:solidFill>
                <a:srgbClr val="83AEFB"/>
              </a:solidFill>
              <a:latin typeface="DM Sans"/>
              <a:ea typeface="DM Sans"/>
              <a:cs typeface="DM Sans"/>
              <a:sym typeface="DM Sans"/>
            </a:endParaRPr>
          </a:p>
        </p:txBody>
      </p:sp>
      <p:sp>
        <p:nvSpPr>
          <p:cNvPr id="567" name="Google Shape;567;p119"/>
          <p:cNvSpPr txBox="1"/>
          <p:nvPr/>
        </p:nvSpPr>
        <p:spPr>
          <a:xfrm>
            <a:off x="473350" y="2245150"/>
            <a:ext cx="47913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0" i="0" u="none" strike="noStrike" cap="none">
                <a:solidFill>
                  <a:srgbClr val="B7B7B7"/>
                </a:solidFill>
                <a:latin typeface="DM Sans"/>
                <a:ea typeface="DM Sans"/>
                <a:cs typeface="DM Sans"/>
                <a:sym typeface="DM Sans"/>
              </a:rPr>
              <a:t>Analizaremos el código para hallar </a:t>
            </a:r>
            <a:r>
              <a:rPr lang="es" sz="2500">
                <a:solidFill>
                  <a:srgbClr val="B7B7B7"/>
                </a:solidFill>
                <a:latin typeface="DM Sans"/>
                <a:ea typeface="DM Sans"/>
                <a:cs typeface="DM Sans"/>
                <a:sym typeface="DM Sans"/>
              </a:rPr>
              <a:t>las vulnerabilidades del proyecto.</a:t>
            </a:r>
            <a:endParaRPr sz="2500" b="0" i="0" u="none" strike="noStrike" cap="none">
              <a:solidFill>
                <a:srgbClr val="B7B7B7"/>
              </a:solidFill>
              <a:latin typeface="DM Sans"/>
              <a:ea typeface="DM Sans"/>
              <a:cs typeface="DM Sans"/>
              <a:sym typeface="DM Sans"/>
            </a:endParaRPr>
          </a:p>
        </p:txBody>
      </p:sp>
      <p:grpSp>
        <p:nvGrpSpPr>
          <p:cNvPr id="568" name="Google Shape;568;p119"/>
          <p:cNvGrpSpPr/>
          <p:nvPr/>
        </p:nvGrpSpPr>
        <p:grpSpPr>
          <a:xfrm>
            <a:off x="473351" y="619523"/>
            <a:ext cx="738900" cy="738900"/>
            <a:chOff x="473351" y="619523"/>
            <a:chExt cx="738900" cy="738900"/>
          </a:xfrm>
        </p:grpSpPr>
        <p:sp>
          <p:nvSpPr>
            <p:cNvPr id="569" name="Google Shape;569;p11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0" name="Google Shape;570;p119" title="ícono de find the bug"/>
            <p:cNvPicPr preferRelativeResize="0"/>
            <p:nvPr/>
          </p:nvPicPr>
          <p:blipFill rotWithShape="1">
            <a:blip r:embed="rId3">
              <a:alphaModFix/>
            </a:blip>
            <a:srcRect/>
            <a:stretch/>
          </p:blipFill>
          <p:spPr>
            <a:xfrm>
              <a:off x="616475" y="758075"/>
              <a:ext cx="452650" cy="452650"/>
            </a:xfrm>
            <a:prstGeom prst="rect">
              <a:avLst/>
            </a:prstGeom>
            <a:noFill/>
            <a:ln>
              <a:noFill/>
            </a:ln>
          </p:spPr>
        </p:pic>
      </p:grpSp>
      <p:pic>
        <p:nvPicPr>
          <p:cNvPr id="571" name="Google Shape;571;p119"/>
          <p:cNvPicPr preferRelativeResize="0"/>
          <p:nvPr/>
        </p:nvPicPr>
        <p:blipFill>
          <a:blip r:embed="rId4">
            <a:alphaModFix/>
          </a:blip>
          <a:stretch>
            <a:fillRect/>
          </a:stretch>
        </p:blipFill>
        <p:spPr>
          <a:xfrm>
            <a:off x="6303387" y="1339213"/>
            <a:ext cx="1295575" cy="1295575"/>
          </a:xfrm>
          <a:prstGeom prst="rect">
            <a:avLst/>
          </a:prstGeom>
          <a:noFill/>
          <a:ln>
            <a:noFill/>
          </a:ln>
        </p:spPr>
      </p:pic>
      <p:sp>
        <p:nvSpPr>
          <p:cNvPr id="572" name="Google Shape;572;p119"/>
          <p:cNvSpPr txBox="1"/>
          <p:nvPr/>
        </p:nvSpPr>
        <p:spPr>
          <a:xfrm>
            <a:off x="5240725" y="2668300"/>
            <a:ext cx="342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000" b="1" u="sng">
                <a:solidFill>
                  <a:schemeClr val="hlink"/>
                </a:solidFill>
                <a:latin typeface="DM Sans"/>
                <a:ea typeface="DM Sans"/>
                <a:cs typeface="DM Sans"/>
                <a:sym typeface="DM Sans"/>
                <a:hlinkClick r:id="rId5"/>
              </a:rPr>
              <a:t>Clona el proyecto de aquí</a:t>
            </a:r>
            <a:endParaRPr sz="2000" b="1">
              <a:solidFill>
                <a:srgbClr val="EAFF6A"/>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500"/>
              <a:buFont typeface="Arial"/>
              <a:buNone/>
            </a:pPr>
            <a:r>
              <a:rPr lang="es" sz="2000" b="1">
                <a:solidFill>
                  <a:srgbClr val="EAFF6A"/>
                </a:solidFill>
                <a:latin typeface="DM Sans"/>
                <a:ea typeface="DM Sans"/>
                <a:cs typeface="DM Sans"/>
                <a:sym typeface="DM Sans"/>
              </a:rPr>
              <a:t>(carpeta: proyecto2)</a:t>
            </a:r>
            <a:endParaRPr sz="2000" b="1">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24516835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20"/>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#FindTheBug </a:t>
            </a:r>
            <a:r>
              <a:rPr lang="es" sz="3500" b="1">
                <a:solidFill>
                  <a:srgbClr val="EAFF6A"/>
                </a:solidFill>
                <a:latin typeface="DM Sans"/>
                <a:ea typeface="DM Sans"/>
                <a:cs typeface="DM Sans"/>
                <a:sym typeface="DM Sans"/>
              </a:rPr>
              <a:t>  (3) </a:t>
            </a:r>
            <a:endParaRPr sz="3500" b="1" i="0" u="none" strike="noStrike" cap="none">
              <a:solidFill>
                <a:srgbClr val="EAFF6A"/>
              </a:solidFill>
              <a:latin typeface="DM Sans"/>
              <a:ea typeface="DM Sans"/>
              <a:cs typeface="DM Sans"/>
              <a:sym typeface="DM Sans"/>
            </a:endParaRPr>
          </a:p>
        </p:txBody>
      </p:sp>
      <p:sp>
        <p:nvSpPr>
          <p:cNvPr id="578" name="Google Shape;578;p120"/>
          <p:cNvSpPr txBox="1"/>
          <p:nvPr/>
        </p:nvSpPr>
        <p:spPr>
          <a:xfrm>
            <a:off x="473350" y="1626100"/>
            <a:ext cx="7169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i="0" u="none" strike="noStrike" cap="none">
                <a:solidFill>
                  <a:schemeClr val="lt1"/>
                </a:solidFill>
                <a:latin typeface="DM Sans"/>
                <a:ea typeface="DM Sans"/>
                <a:cs typeface="DM Sans"/>
                <a:sym typeface="DM Sans"/>
              </a:rPr>
              <a:t>Encuentra el error</a:t>
            </a:r>
            <a:endParaRPr sz="2500" b="1" i="0" u="none" strike="noStrike" cap="none">
              <a:solidFill>
                <a:srgbClr val="DEFC52"/>
              </a:solidFill>
              <a:latin typeface="Helvetica Neue"/>
              <a:ea typeface="Helvetica Neue"/>
              <a:cs typeface="Helvetica Neue"/>
              <a:sym typeface="Helvetica Neue"/>
            </a:endParaRPr>
          </a:p>
        </p:txBody>
      </p:sp>
      <p:sp>
        <p:nvSpPr>
          <p:cNvPr id="579" name="Google Shape;579;p120"/>
          <p:cNvSpPr txBox="1"/>
          <p:nvPr/>
        </p:nvSpPr>
        <p:spPr>
          <a:xfrm>
            <a:off x="473350" y="3980550"/>
            <a:ext cx="716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a:t>
            </a:r>
            <a:r>
              <a:rPr lang="es" sz="2000" b="1" i="0" u="none" strike="noStrike" cap="none">
                <a:solidFill>
                  <a:srgbClr val="83AEFB"/>
                </a:solidFill>
                <a:latin typeface="DM Sans"/>
                <a:ea typeface="DM Sans"/>
                <a:cs typeface="DM Sans"/>
                <a:sym typeface="DM Sans"/>
              </a:rPr>
              <a:t> minutos (</a:t>
            </a:r>
            <a:r>
              <a:rPr lang="es" sz="2000" b="1">
                <a:solidFill>
                  <a:srgbClr val="83AEFB"/>
                </a:solidFill>
                <a:latin typeface="DM Sans"/>
                <a:ea typeface="DM Sans"/>
                <a:cs typeface="DM Sans"/>
                <a:sym typeface="DM Sans"/>
              </a:rPr>
              <a:t>10 individual + 5-10 grupal)</a:t>
            </a:r>
            <a:endParaRPr sz="2000" b="1" i="0" u="none" strike="noStrike" cap="none">
              <a:solidFill>
                <a:srgbClr val="83AEFB"/>
              </a:solidFill>
              <a:latin typeface="DM Sans"/>
              <a:ea typeface="DM Sans"/>
              <a:cs typeface="DM Sans"/>
              <a:sym typeface="DM Sans"/>
            </a:endParaRPr>
          </a:p>
        </p:txBody>
      </p:sp>
      <p:sp>
        <p:nvSpPr>
          <p:cNvPr id="580" name="Google Shape;580;p120"/>
          <p:cNvSpPr txBox="1"/>
          <p:nvPr/>
        </p:nvSpPr>
        <p:spPr>
          <a:xfrm>
            <a:off x="473350" y="2245150"/>
            <a:ext cx="4791300" cy="13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0" i="0" u="none" strike="noStrike" cap="none">
                <a:solidFill>
                  <a:srgbClr val="B7B7B7"/>
                </a:solidFill>
                <a:latin typeface="DM Sans"/>
                <a:ea typeface="DM Sans"/>
                <a:cs typeface="DM Sans"/>
                <a:sym typeface="DM Sans"/>
              </a:rPr>
              <a:t>Analizaremos el código para hallar </a:t>
            </a:r>
            <a:r>
              <a:rPr lang="es" sz="2500">
                <a:solidFill>
                  <a:srgbClr val="B7B7B7"/>
                </a:solidFill>
                <a:latin typeface="DM Sans"/>
                <a:ea typeface="DM Sans"/>
                <a:cs typeface="DM Sans"/>
                <a:sym typeface="DM Sans"/>
              </a:rPr>
              <a:t>las vulnerabilidades del proyecto.</a:t>
            </a:r>
            <a:endParaRPr sz="2500" b="0" i="0" u="none" strike="noStrike" cap="none">
              <a:solidFill>
                <a:srgbClr val="B7B7B7"/>
              </a:solidFill>
              <a:latin typeface="DM Sans"/>
              <a:ea typeface="DM Sans"/>
              <a:cs typeface="DM Sans"/>
              <a:sym typeface="DM Sans"/>
            </a:endParaRPr>
          </a:p>
        </p:txBody>
      </p:sp>
      <p:grpSp>
        <p:nvGrpSpPr>
          <p:cNvPr id="581" name="Google Shape;581;p120"/>
          <p:cNvGrpSpPr/>
          <p:nvPr/>
        </p:nvGrpSpPr>
        <p:grpSpPr>
          <a:xfrm>
            <a:off x="473351" y="619523"/>
            <a:ext cx="738900" cy="738900"/>
            <a:chOff x="473351" y="619523"/>
            <a:chExt cx="738900" cy="738900"/>
          </a:xfrm>
        </p:grpSpPr>
        <p:sp>
          <p:nvSpPr>
            <p:cNvPr id="582" name="Google Shape;582;p120"/>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3" name="Google Shape;583;p120" title="ícono de find the bug"/>
            <p:cNvPicPr preferRelativeResize="0"/>
            <p:nvPr/>
          </p:nvPicPr>
          <p:blipFill rotWithShape="1">
            <a:blip r:embed="rId3">
              <a:alphaModFix/>
            </a:blip>
            <a:srcRect/>
            <a:stretch/>
          </p:blipFill>
          <p:spPr>
            <a:xfrm>
              <a:off x="616475" y="758075"/>
              <a:ext cx="452650" cy="452650"/>
            </a:xfrm>
            <a:prstGeom prst="rect">
              <a:avLst/>
            </a:prstGeom>
            <a:noFill/>
            <a:ln>
              <a:noFill/>
            </a:ln>
          </p:spPr>
        </p:pic>
      </p:grpSp>
      <p:pic>
        <p:nvPicPr>
          <p:cNvPr id="584" name="Google Shape;584;p120"/>
          <p:cNvPicPr preferRelativeResize="0"/>
          <p:nvPr/>
        </p:nvPicPr>
        <p:blipFill>
          <a:blip r:embed="rId4">
            <a:alphaModFix/>
          </a:blip>
          <a:stretch>
            <a:fillRect/>
          </a:stretch>
        </p:blipFill>
        <p:spPr>
          <a:xfrm>
            <a:off x="6303387" y="1491613"/>
            <a:ext cx="1295575" cy="1295575"/>
          </a:xfrm>
          <a:prstGeom prst="rect">
            <a:avLst/>
          </a:prstGeom>
          <a:noFill/>
          <a:ln>
            <a:noFill/>
          </a:ln>
        </p:spPr>
      </p:pic>
      <p:sp>
        <p:nvSpPr>
          <p:cNvPr id="585" name="Google Shape;585;p120"/>
          <p:cNvSpPr txBox="1"/>
          <p:nvPr/>
        </p:nvSpPr>
        <p:spPr>
          <a:xfrm>
            <a:off x="5240725" y="2820700"/>
            <a:ext cx="342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000" b="1" u="sng">
                <a:solidFill>
                  <a:schemeClr val="hlink"/>
                </a:solidFill>
                <a:latin typeface="DM Sans"/>
                <a:ea typeface="DM Sans"/>
                <a:cs typeface="DM Sans"/>
                <a:sym typeface="DM Sans"/>
                <a:hlinkClick r:id="rId5"/>
              </a:rPr>
              <a:t>Clona el proyecto de aquí</a:t>
            </a:r>
            <a:endParaRPr sz="2000" b="1">
              <a:solidFill>
                <a:srgbClr val="EAFF6A"/>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500"/>
              <a:buFont typeface="Arial"/>
              <a:buNone/>
            </a:pPr>
            <a:r>
              <a:rPr lang="es" sz="2000" b="1">
                <a:solidFill>
                  <a:srgbClr val="EAFF6A"/>
                </a:solidFill>
                <a:latin typeface="DM Sans"/>
                <a:ea typeface="DM Sans"/>
                <a:cs typeface="DM Sans"/>
                <a:sym typeface="DM Sans"/>
              </a:rPr>
              <a:t>(carpeta: proyecto3)</a:t>
            </a:r>
            <a:endParaRPr sz="2000" b="1">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7524631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12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9932272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23"/>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a:t>
            </a:r>
            <a:r>
              <a:rPr lang="es" sz="4000" b="1">
                <a:solidFill>
                  <a:schemeClr val="lt1"/>
                </a:solidFill>
                <a:latin typeface="DM Sans"/>
                <a:ea typeface="DM Sans"/>
                <a:cs typeface="DM Sans"/>
                <a:sym typeface="DM Sans"/>
              </a:rPr>
              <a:t>parte I</a:t>
            </a:r>
            <a:endParaRPr sz="4000" i="0" u="none" strike="noStrike" cap="none">
              <a:solidFill>
                <a:schemeClr val="lt1"/>
              </a:solidFill>
              <a:latin typeface="DM Sans"/>
              <a:ea typeface="DM Sans"/>
              <a:cs typeface="DM Sans"/>
              <a:sym typeface="DM Sans"/>
            </a:endParaRPr>
          </a:p>
        </p:txBody>
      </p:sp>
      <p:sp>
        <p:nvSpPr>
          <p:cNvPr id="602" name="Google Shape;602;p123"/>
          <p:cNvSpPr txBox="1"/>
          <p:nvPr/>
        </p:nvSpPr>
        <p:spPr>
          <a:xfrm>
            <a:off x="2109143" y="2502363"/>
            <a:ext cx="49257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Seguridad</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Vulnerabilidades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OWASP</a:t>
            </a:r>
            <a:endParaRPr sz="135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39667019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9"/>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71"/>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pic>
        <p:nvPicPr>
          <p:cNvPr id="1005" name="Google Shape;1005;p172"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30"/>
          <p:cNvSpPr txBox="1"/>
          <p:nvPr/>
        </p:nvSpPr>
        <p:spPr>
          <a:xfrm>
            <a:off x="427525" y="468300"/>
            <a:ext cx="59115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600" b="1">
                <a:solidFill>
                  <a:schemeClr val="dk1"/>
                </a:solidFill>
                <a:latin typeface="DM Sans"/>
                <a:ea typeface="DM Sans"/>
                <a:cs typeface="DM Sans"/>
                <a:sym typeface="DM Sans"/>
              </a:rPr>
              <a:t>¿Por qué es importante documentar?</a:t>
            </a:r>
            <a:endParaRPr sz="3600" b="1" i="0" u="none" strike="noStrike" cap="none">
              <a:solidFill>
                <a:schemeClr val="dk1"/>
              </a:solidFill>
              <a:latin typeface="DM Sans"/>
              <a:ea typeface="DM Sans"/>
              <a:cs typeface="DM Sans"/>
              <a:sym typeface="DM Sans"/>
            </a:endParaRPr>
          </a:p>
        </p:txBody>
      </p:sp>
      <p:sp>
        <p:nvSpPr>
          <p:cNvPr id="681" name="Google Shape;681;p130"/>
          <p:cNvSpPr txBox="1"/>
          <p:nvPr/>
        </p:nvSpPr>
        <p:spPr>
          <a:xfrm>
            <a:off x="483513" y="1692500"/>
            <a:ext cx="4208700" cy="230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dirty="0">
                <a:latin typeface="DM Sans"/>
                <a:ea typeface="DM Sans"/>
                <a:cs typeface="DM Sans"/>
                <a:sym typeface="DM Sans"/>
              </a:rPr>
              <a:t>Vamos a contextualizar algo bastante común en un ambiente laboral no controlado:</a:t>
            </a:r>
            <a:endParaRPr sz="1250" dirty="0">
              <a:latin typeface="DM Sans"/>
              <a:ea typeface="DM Sans"/>
              <a:cs typeface="DM Sans"/>
              <a:sym typeface="DM Sans"/>
            </a:endParaRPr>
          </a:p>
          <a:p>
            <a:pPr marL="0" lvl="0" indent="0" algn="l" rtl="0">
              <a:spcBef>
                <a:spcPts val="0"/>
              </a:spcBef>
              <a:spcAft>
                <a:spcPts val="0"/>
              </a:spcAft>
              <a:buNone/>
            </a:pPr>
            <a:endParaRPr sz="1250" dirty="0">
              <a:latin typeface="DM Sans"/>
              <a:ea typeface="DM Sans"/>
              <a:cs typeface="DM Sans"/>
              <a:sym typeface="DM Sans"/>
            </a:endParaRPr>
          </a:p>
          <a:p>
            <a:pPr marL="0" lvl="0" indent="0" algn="l" rtl="0">
              <a:spcBef>
                <a:spcPts val="0"/>
              </a:spcBef>
              <a:spcAft>
                <a:spcPts val="0"/>
              </a:spcAft>
              <a:buNone/>
            </a:pPr>
            <a:r>
              <a:rPr lang="es" sz="1250" dirty="0">
                <a:latin typeface="DM Sans"/>
                <a:ea typeface="DM Sans"/>
                <a:cs typeface="DM Sans"/>
                <a:sym typeface="DM Sans"/>
              </a:rPr>
              <a:t>Estás trabajando en una empresa que se encarga de la venta de diferentes tipos de mueblería para el </a:t>
            </a:r>
            <a:r>
              <a:rPr lang="es" sz="1250" dirty="0" smtClean="0">
                <a:latin typeface="DM Sans"/>
                <a:ea typeface="DM Sans"/>
                <a:cs typeface="DM Sans"/>
                <a:sym typeface="DM Sans"/>
              </a:rPr>
              <a:t>hogar. Para </a:t>
            </a:r>
            <a:r>
              <a:rPr lang="es" sz="1250" dirty="0">
                <a:latin typeface="DM Sans"/>
                <a:ea typeface="DM Sans"/>
                <a:cs typeface="DM Sans"/>
                <a:sym typeface="DM Sans"/>
              </a:rPr>
              <a:t>esto, la empresa sólo procesa los muebles contra solicitud, de manera que manda a hacerlos a su fábrica productora sólo hasta que hayan solicitado una pieza con dichas características. Éste es todo el contexto que necesitamos. </a:t>
            </a:r>
            <a:endParaRPr sz="1250" dirty="0">
              <a:latin typeface="DM Sans"/>
              <a:ea typeface="DM Sans"/>
              <a:cs typeface="DM Sans"/>
              <a:sym typeface="DM Sans"/>
            </a:endParaRPr>
          </a:p>
          <a:p>
            <a:pPr marL="0" lvl="0" indent="0" algn="l" rtl="0">
              <a:spcBef>
                <a:spcPts val="0"/>
              </a:spcBef>
              <a:spcAft>
                <a:spcPts val="0"/>
              </a:spcAft>
              <a:buNone/>
            </a:pPr>
            <a:endParaRPr sz="1250" dirty="0">
              <a:latin typeface="DM Sans"/>
              <a:ea typeface="DM Sans"/>
              <a:cs typeface="DM Sans"/>
              <a:sym typeface="DM Sans"/>
            </a:endParaRPr>
          </a:p>
        </p:txBody>
      </p:sp>
      <p:sp>
        <p:nvSpPr>
          <p:cNvPr id="682" name="Google Shape;682;p130"/>
          <p:cNvSpPr txBox="1"/>
          <p:nvPr/>
        </p:nvSpPr>
        <p:spPr>
          <a:xfrm>
            <a:off x="5019988" y="1692500"/>
            <a:ext cx="3640500" cy="3070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250" dirty="0">
                <a:solidFill>
                  <a:schemeClr val="dk1"/>
                </a:solidFill>
                <a:latin typeface="DM Sans"/>
                <a:ea typeface="DM Sans"/>
                <a:cs typeface="DM Sans"/>
                <a:sym typeface="DM Sans"/>
              </a:rPr>
              <a:t>Actualmente sólo trabajan dos desarrolladores en la empresa:</a:t>
            </a:r>
            <a:endParaRPr sz="1250" dirty="0">
              <a:solidFill>
                <a:schemeClr val="dk1"/>
              </a:solidFill>
              <a:latin typeface="DM Sans"/>
              <a:ea typeface="DM Sans"/>
              <a:cs typeface="DM Sans"/>
              <a:sym typeface="DM Sans"/>
            </a:endParaRPr>
          </a:p>
          <a:p>
            <a:pPr marL="457200" lvl="0" indent="0" algn="l" rtl="0">
              <a:spcBef>
                <a:spcPts val="0"/>
              </a:spcBef>
              <a:spcAft>
                <a:spcPts val="0"/>
              </a:spcAft>
              <a:buClr>
                <a:schemeClr val="dk1"/>
              </a:buClr>
              <a:buSzPts val="1100"/>
              <a:buFont typeface="Arial"/>
              <a:buNone/>
            </a:pPr>
            <a:endParaRPr sz="1250" dirty="0">
              <a:solidFill>
                <a:schemeClr val="dk1"/>
              </a:solidFill>
              <a:latin typeface="DM Sans"/>
              <a:ea typeface="DM Sans"/>
              <a:cs typeface="DM Sans"/>
              <a:sym typeface="DM Sans"/>
            </a:endParaRPr>
          </a:p>
          <a:p>
            <a:pPr marL="457200" lvl="0" indent="-307975" algn="l" rtl="0">
              <a:spcBef>
                <a:spcPts val="0"/>
              </a:spcBef>
              <a:spcAft>
                <a:spcPts val="0"/>
              </a:spcAft>
              <a:buClr>
                <a:srgbClr val="EA90FF"/>
              </a:buClr>
              <a:buSzPts val="1250"/>
              <a:buFont typeface="DM Sans"/>
              <a:buChar char="✓"/>
            </a:pPr>
            <a:r>
              <a:rPr lang="es" sz="1250" dirty="0">
                <a:solidFill>
                  <a:schemeClr val="dk1"/>
                </a:solidFill>
                <a:latin typeface="DM Sans"/>
                <a:ea typeface="DM Sans"/>
                <a:cs typeface="DM Sans"/>
                <a:sym typeface="DM Sans"/>
              </a:rPr>
              <a:t>Mauricio</a:t>
            </a:r>
            <a:endParaRPr sz="1250" dirty="0">
              <a:solidFill>
                <a:schemeClr val="dk1"/>
              </a:solidFill>
              <a:latin typeface="DM Sans"/>
              <a:ea typeface="DM Sans"/>
              <a:cs typeface="DM Sans"/>
              <a:sym typeface="DM Sans"/>
            </a:endParaRPr>
          </a:p>
          <a:p>
            <a:pPr marL="457200" lvl="0" indent="-307975" algn="l" rtl="0">
              <a:spcBef>
                <a:spcPts val="0"/>
              </a:spcBef>
              <a:spcAft>
                <a:spcPts val="0"/>
              </a:spcAft>
              <a:buClr>
                <a:srgbClr val="EA90FF"/>
              </a:buClr>
              <a:buSzPts val="1250"/>
              <a:buFont typeface="DM Sans"/>
              <a:buChar char="✓"/>
            </a:pPr>
            <a:r>
              <a:rPr lang="es" sz="1250" dirty="0">
                <a:solidFill>
                  <a:schemeClr val="dk1"/>
                </a:solidFill>
                <a:latin typeface="DM Sans"/>
                <a:ea typeface="DM Sans"/>
                <a:cs typeface="DM Sans"/>
                <a:sym typeface="DM Sans"/>
              </a:rPr>
              <a:t>Tú</a:t>
            </a:r>
            <a:endParaRPr sz="1250" dirty="0">
              <a:solidFill>
                <a:schemeClr val="dk1"/>
              </a:solidFill>
              <a:latin typeface="DM Sans"/>
              <a:ea typeface="DM Sans"/>
              <a:cs typeface="DM Sans"/>
              <a:sym typeface="DM Sans"/>
            </a:endParaRPr>
          </a:p>
          <a:p>
            <a:pPr marL="457200" lvl="0" indent="0" algn="l" rtl="0">
              <a:spcBef>
                <a:spcPts val="0"/>
              </a:spcBef>
              <a:spcAft>
                <a:spcPts val="0"/>
              </a:spcAft>
              <a:buNone/>
            </a:pPr>
            <a:endParaRPr sz="1250" dirty="0">
              <a:solidFill>
                <a:schemeClr val="dk1"/>
              </a:solidFill>
              <a:latin typeface="DM Sans"/>
              <a:ea typeface="DM Sans"/>
              <a:cs typeface="DM Sans"/>
              <a:sym typeface="DM Sans"/>
            </a:endParaRPr>
          </a:p>
          <a:p>
            <a:pPr marL="0" lvl="0" indent="0" algn="l" rtl="0">
              <a:spcBef>
                <a:spcPts val="0"/>
              </a:spcBef>
              <a:spcAft>
                <a:spcPts val="0"/>
              </a:spcAft>
              <a:buNone/>
            </a:pPr>
            <a:r>
              <a:rPr lang="es" sz="1250" dirty="0">
                <a:latin typeface="DM Sans"/>
                <a:ea typeface="DM Sans"/>
                <a:cs typeface="DM Sans"/>
                <a:sym typeface="DM Sans"/>
              </a:rPr>
              <a:t>Cada quien está desarrollando diferentes módulos para la empresa: Mauricio se está encargando de la gestión de los muebles y el proceso de compra, y tú de usuarios y mantenimiento de CRM y CMS de la empresa.</a:t>
            </a:r>
            <a:endParaRPr sz="1250" dirty="0">
              <a:latin typeface="DM Sans"/>
              <a:ea typeface="DM Sans"/>
              <a:cs typeface="DM Sans"/>
              <a:sym typeface="DM Sans"/>
            </a:endParaRPr>
          </a:p>
          <a:p>
            <a:pPr marL="0" lvl="0" indent="0" algn="l" rtl="0">
              <a:spcBef>
                <a:spcPts val="0"/>
              </a:spcBef>
              <a:spcAft>
                <a:spcPts val="0"/>
              </a:spcAft>
              <a:buNone/>
            </a:pPr>
            <a:endParaRPr sz="1250" dirty="0">
              <a:latin typeface="DM Sans"/>
              <a:ea typeface="DM Sans"/>
              <a:cs typeface="DM Sans"/>
              <a:sym typeface="DM Sans"/>
            </a:endParaRPr>
          </a:p>
          <a:p>
            <a:pPr marL="0" lvl="0" indent="0" algn="l" rtl="0">
              <a:spcBef>
                <a:spcPts val="0"/>
              </a:spcBef>
              <a:spcAft>
                <a:spcPts val="0"/>
              </a:spcAft>
              <a:buNone/>
            </a:pPr>
            <a:r>
              <a:rPr lang="es" sz="1250" dirty="0">
                <a:latin typeface="DM Sans"/>
                <a:ea typeface="DM Sans"/>
                <a:cs typeface="DM Sans"/>
                <a:sym typeface="DM Sans"/>
              </a:rPr>
              <a:t>Mauricio no tiene contexto de lo que estás armando, ni tú tienes contexto de lo que hace él.</a:t>
            </a:r>
            <a:endParaRPr sz="1250" dirty="0">
              <a:latin typeface="DM Sans"/>
              <a:ea typeface="DM Sans"/>
              <a:cs typeface="DM Sans"/>
              <a:sym typeface="DM Sans"/>
            </a:endParaRPr>
          </a:p>
        </p:txBody>
      </p:sp>
    </p:spTree>
    <p:extLst>
      <p:ext uri="{BB962C8B-B14F-4D97-AF65-F5344CB8AC3E}">
        <p14:creationId xmlns:p14="http://schemas.microsoft.com/office/powerpoint/2010/main" val="35451479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1219</TotalTime>
  <Words>6766</Words>
  <Application>Microsoft Office PowerPoint</Application>
  <PresentationFormat>Presentación en pantalla (16:9)</PresentationFormat>
  <Paragraphs>589</Paragraphs>
  <Slides>89</Slides>
  <Notes>89</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89</vt:i4>
      </vt:variant>
    </vt:vector>
  </HeadingPairs>
  <TitlesOfParts>
    <vt:vector size="97" baseType="lpstr">
      <vt:lpstr>Helvetica Neue</vt:lpstr>
      <vt:lpstr>Arial</vt:lpstr>
      <vt:lpstr>Helvetica Neue Light</vt:lpstr>
      <vt:lpstr>Anton</vt:lpstr>
      <vt:lpstr>DM Sans</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Diego</cp:lastModifiedBy>
  <cp:revision>16</cp:revision>
  <dcterms:modified xsi:type="dcterms:W3CDTF">2023-05-25T16:01:38Z</dcterms:modified>
</cp:coreProperties>
</file>